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handoutMasterIdLst>
    <p:handoutMasterId r:id="rId3"/>
  </p:handoutMasterIdLst>
  <p:sldIdLst>
    <p:sldId id="256" r:id="rId2"/>
  </p:sldIdLst>
  <p:sldSz cx="43891200" cy="32918400"/>
  <p:notesSz cx="32461200" cy="43434000"/>
  <p:custDataLst>
    <p:tags r:id="rId4"/>
  </p:custDataLst>
  <p:defaultTextStyle>
    <a:defPPr>
      <a:defRPr lang="en-US"/>
    </a:defPPr>
    <a:lvl1pPr marL="0" algn="l" defTabSz="3756396" rtl="0" eaLnBrk="1" latinLnBrk="0" hangingPunct="1">
      <a:defRPr sz="7400" kern="1200">
        <a:solidFill>
          <a:schemeClr val="tx1"/>
        </a:solidFill>
        <a:latin typeface="+mn-lt"/>
        <a:ea typeface="+mn-ea"/>
        <a:cs typeface="+mn-cs"/>
      </a:defRPr>
    </a:lvl1pPr>
    <a:lvl2pPr marL="1878198" algn="l" defTabSz="3756396" rtl="0" eaLnBrk="1" latinLnBrk="0" hangingPunct="1">
      <a:defRPr sz="7400" kern="1200">
        <a:solidFill>
          <a:schemeClr val="tx1"/>
        </a:solidFill>
        <a:latin typeface="+mn-lt"/>
        <a:ea typeface="+mn-ea"/>
        <a:cs typeface="+mn-cs"/>
      </a:defRPr>
    </a:lvl2pPr>
    <a:lvl3pPr marL="3756396" algn="l" defTabSz="3756396" rtl="0" eaLnBrk="1" latinLnBrk="0" hangingPunct="1">
      <a:defRPr sz="7400" kern="1200">
        <a:solidFill>
          <a:schemeClr val="tx1"/>
        </a:solidFill>
        <a:latin typeface="+mn-lt"/>
        <a:ea typeface="+mn-ea"/>
        <a:cs typeface="+mn-cs"/>
      </a:defRPr>
    </a:lvl3pPr>
    <a:lvl4pPr marL="5634594" algn="l" defTabSz="3756396" rtl="0" eaLnBrk="1" latinLnBrk="0" hangingPunct="1">
      <a:defRPr sz="7400" kern="1200">
        <a:solidFill>
          <a:schemeClr val="tx1"/>
        </a:solidFill>
        <a:latin typeface="+mn-lt"/>
        <a:ea typeface="+mn-ea"/>
        <a:cs typeface="+mn-cs"/>
      </a:defRPr>
    </a:lvl4pPr>
    <a:lvl5pPr marL="7512797" algn="l" defTabSz="3756396" rtl="0" eaLnBrk="1" latinLnBrk="0" hangingPunct="1">
      <a:defRPr sz="7400" kern="1200">
        <a:solidFill>
          <a:schemeClr val="tx1"/>
        </a:solidFill>
        <a:latin typeface="+mn-lt"/>
        <a:ea typeface="+mn-ea"/>
        <a:cs typeface="+mn-cs"/>
      </a:defRPr>
    </a:lvl5pPr>
    <a:lvl6pPr marL="9390995" algn="l" defTabSz="3756396" rtl="0" eaLnBrk="1" latinLnBrk="0" hangingPunct="1">
      <a:defRPr sz="7400" kern="1200">
        <a:solidFill>
          <a:schemeClr val="tx1"/>
        </a:solidFill>
        <a:latin typeface="+mn-lt"/>
        <a:ea typeface="+mn-ea"/>
        <a:cs typeface="+mn-cs"/>
      </a:defRPr>
    </a:lvl6pPr>
    <a:lvl7pPr marL="11269197" algn="l" defTabSz="3756396" rtl="0" eaLnBrk="1" latinLnBrk="0" hangingPunct="1">
      <a:defRPr sz="7400" kern="1200">
        <a:solidFill>
          <a:schemeClr val="tx1"/>
        </a:solidFill>
        <a:latin typeface="+mn-lt"/>
        <a:ea typeface="+mn-ea"/>
        <a:cs typeface="+mn-cs"/>
      </a:defRPr>
    </a:lvl7pPr>
    <a:lvl8pPr marL="13147394" algn="l" defTabSz="3756396" rtl="0" eaLnBrk="1" latinLnBrk="0" hangingPunct="1">
      <a:defRPr sz="7400" kern="1200">
        <a:solidFill>
          <a:schemeClr val="tx1"/>
        </a:solidFill>
        <a:latin typeface="+mn-lt"/>
        <a:ea typeface="+mn-ea"/>
        <a:cs typeface="+mn-cs"/>
      </a:defRPr>
    </a:lvl8pPr>
    <a:lvl9pPr marL="15025593" algn="l" defTabSz="3756396" rtl="0" eaLnBrk="1" latinLnBrk="0" hangingPunct="1">
      <a:defRPr sz="7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3318"/>
    <a:srgbClr val="ADD632"/>
    <a:srgbClr val="FFCC00"/>
    <a:srgbClr val="000000"/>
    <a:srgbClr val="00334D"/>
    <a:srgbClr val="BD4F19"/>
    <a:srgbClr val="E3DEB8"/>
    <a:srgbClr val="0C7994"/>
    <a:srgbClr val="FFFFFF"/>
    <a:srgbClr val="D9D2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875" autoAdjust="0"/>
    <p:restoredTop sz="94710" autoAdjust="0"/>
  </p:normalViewPr>
  <p:slideViewPr>
    <p:cSldViewPr>
      <p:cViewPr>
        <p:scale>
          <a:sx n="33" d="100"/>
          <a:sy n="33" d="100"/>
        </p:scale>
        <p:origin x="906" y="-2118"/>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handoutMaster" Target="handoutMasters/handout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14066519" cy="2171700"/>
          </a:xfrm>
          <a:prstGeom prst="rect">
            <a:avLst/>
          </a:prstGeom>
        </p:spPr>
        <p:txBody>
          <a:bodyPr vert="horz" lIns="433642" tIns="216821" rIns="433642" bIns="216821" rtlCol="0"/>
          <a:lstStyle>
            <a:defPPr>
              <a:defRPr kern="1200" smtId="4294967295"/>
            </a:defPPr>
            <a:lvl1pPr algn="l">
              <a:defRPr sz="5600"/>
            </a:lvl1pPr>
          </a:lstStyle>
          <a:p>
            <a:endParaRPr lang="en-US"/>
          </a:p>
        </p:txBody>
      </p:sp>
      <p:sp>
        <p:nvSpPr>
          <p:cNvPr id="3" name="Date Placeholder 2"/>
          <p:cNvSpPr>
            <a:spLocks noGrp="1"/>
          </p:cNvSpPr>
          <p:nvPr>
            <p:ph type="dt" sz="quarter" idx="1"/>
          </p:nvPr>
        </p:nvSpPr>
        <p:spPr>
          <a:xfrm>
            <a:off x="18387173" y="0"/>
            <a:ext cx="14066519" cy="2171700"/>
          </a:xfrm>
          <a:prstGeom prst="rect">
            <a:avLst/>
          </a:prstGeom>
        </p:spPr>
        <p:txBody>
          <a:bodyPr vert="horz" lIns="433642" tIns="216821" rIns="433642" bIns="216821" rtlCol="0"/>
          <a:lstStyle>
            <a:defPPr>
              <a:defRPr kern="1200" smtId="4294967295"/>
            </a:defPPr>
            <a:lvl1pPr algn="r">
              <a:defRPr sz="5600"/>
            </a:lvl1pPr>
          </a:lstStyle>
          <a:p>
            <a:fld id="{302F586B-0015-43FB-918D-31E1A09780E3}" type="datetimeFigureOut">
              <a:rPr lang="en-US" smtClean="0"/>
              <a:t>9/14/2018</a:t>
            </a:fld>
            <a:endParaRPr lang="en-US"/>
          </a:p>
        </p:txBody>
      </p:sp>
      <p:sp>
        <p:nvSpPr>
          <p:cNvPr id="4" name="Footer Placeholder 3"/>
          <p:cNvSpPr>
            <a:spLocks noGrp="1"/>
          </p:cNvSpPr>
          <p:nvPr>
            <p:ph type="ftr" sz="quarter" idx="2"/>
          </p:nvPr>
        </p:nvSpPr>
        <p:spPr>
          <a:xfrm>
            <a:off x="3" y="41254761"/>
            <a:ext cx="14066519" cy="2171700"/>
          </a:xfrm>
          <a:prstGeom prst="rect">
            <a:avLst/>
          </a:prstGeom>
        </p:spPr>
        <p:txBody>
          <a:bodyPr vert="horz" lIns="433642" tIns="216821" rIns="433642" bIns="216821" rtlCol="0" anchor="b"/>
          <a:lstStyle>
            <a:defPPr>
              <a:defRPr kern="1200" smtId="4294967295"/>
            </a:defPPr>
            <a:lvl1pPr algn="l">
              <a:defRPr sz="5600"/>
            </a:lvl1pPr>
          </a:lstStyle>
          <a:p>
            <a:endParaRPr lang="en-US"/>
          </a:p>
        </p:txBody>
      </p:sp>
      <p:sp>
        <p:nvSpPr>
          <p:cNvPr id="5" name="Slide Number Placeholder 4"/>
          <p:cNvSpPr>
            <a:spLocks noGrp="1"/>
          </p:cNvSpPr>
          <p:nvPr>
            <p:ph type="sldNum" sz="quarter" idx="3"/>
          </p:nvPr>
        </p:nvSpPr>
        <p:spPr>
          <a:xfrm>
            <a:off x="18387173" y="41254761"/>
            <a:ext cx="14066519" cy="2171700"/>
          </a:xfrm>
          <a:prstGeom prst="rect">
            <a:avLst/>
          </a:prstGeom>
        </p:spPr>
        <p:txBody>
          <a:bodyPr vert="horz" lIns="433642" tIns="216821" rIns="433642" bIns="216821" rtlCol="0" anchor="b"/>
          <a:lstStyle>
            <a:defPPr>
              <a:defRPr kern="1200" smtId="4294967295"/>
            </a:defPPr>
            <a:lvl1pPr algn="r">
              <a:defRPr sz="5600"/>
            </a:lvl1pPr>
          </a:lstStyle>
          <a:p>
            <a:fld id="{5F29C2D4-4424-41A2-A90C-29D31B733A95}" type="slidenum">
              <a:rPr lang="en-US" smtClean="0"/>
              <a:t>‹#›</a:t>
            </a:fld>
            <a:endParaRPr lang="en-US"/>
          </a:p>
        </p:txBody>
      </p:sp>
    </p:spTree>
    <p:extLst>
      <p:ext uri="{BB962C8B-B14F-4D97-AF65-F5344CB8AC3E}">
        <p14:creationId xmlns:p14="http://schemas.microsoft.com/office/powerpoint/2010/main" val="39555133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191000" y="2057400"/>
            <a:ext cx="28422600" cy="4457700"/>
          </a:xfrm>
        </p:spPr>
        <p:txBody>
          <a:bodyPr lIns="0" tIns="0" rIns="0" bIns="0">
            <a:noAutofit/>
          </a:bodyPr>
          <a:lstStyle>
            <a:defPPr>
              <a:defRPr kern="1200" smtId="4294967295"/>
            </a:defPPr>
            <a:lvl1pPr marL="0" indent="0">
              <a:spcBef>
                <a:spcPct val="0"/>
              </a:spcBef>
              <a:buFontTx/>
              <a:buNone/>
              <a:defRPr sz="5400" b="1" baseline="0">
                <a:solidFill>
                  <a:schemeClr val="tx2"/>
                </a:solidFill>
                <a:latin typeface="Arial" pitchFamily="34" charset="0"/>
                <a:cs typeface="Arial" pitchFamily="34" charset="0"/>
              </a:defRPr>
            </a:lvl1pPr>
          </a:lstStyle>
          <a:p>
            <a:pPr lvl="0"/>
            <a:r>
              <a:rPr lang="en-US"/>
              <a:t>This is a Scientific Poster Template created by Graphicsland &amp; MakeSigns.com. </a:t>
            </a:r>
            <a:br>
              <a:rPr lang="en-US"/>
            </a:br>
            <a:r>
              <a:rPr lang="en-US"/>
              <a:t>Your poster title would go on these lines.</a:t>
            </a:r>
          </a:p>
        </p:txBody>
      </p:sp>
      <p:sp>
        <p:nvSpPr>
          <p:cNvPr id="4" name="Text Placeholder 3"/>
          <p:cNvSpPr>
            <a:spLocks noGrp="1"/>
          </p:cNvSpPr>
          <p:nvPr>
            <p:ph type="body" sz="quarter" idx="14" hasCustomPrompt="1"/>
          </p:nvPr>
        </p:nvSpPr>
        <p:spPr>
          <a:xfrm>
            <a:off x="3886200" y="4457700"/>
            <a:ext cx="28727400" cy="2286000"/>
          </a:xfrm>
        </p:spPr>
        <p:txBody>
          <a:bodyPr>
            <a:noAutofit/>
          </a:bodyPr>
          <a:lstStyle>
            <a:defPPr>
              <a:defRPr kern="1200" smtId="4294967295"/>
            </a:defPPr>
            <a:lvl1pPr marL="0" indent="0">
              <a:buNone/>
              <a:defRPr sz="3600" b="1" baseline="0">
                <a:solidFill>
                  <a:schemeClr val="tx1">
                    <a:lumMod val="75000"/>
                    <a:lumOff val="25000"/>
                  </a:schemeClr>
                </a:solidFill>
                <a:latin typeface="Arial" pitchFamily="34" charset="0"/>
                <a:cs typeface="Arial" pitchFamily="34" charset="0"/>
              </a:defRPr>
            </a:lvl1pPr>
          </a:lstStyle>
          <a:p>
            <a:pPr lvl="0"/>
            <a:r>
              <a:rPr lang="en-US"/>
              <a:t>Author Name, RN1; Author Name, Ph.D2; Author Name, RN2,3; Author Name, Ph.D1,4</a:t>
            </a:r>
            <a:br>
              <a:rPr lang="en-US"/>
            </a:br>
            <a:r>
              <a:rPr lang="en-US"/>
              <a:t>1Name of University, City, State; 2Name of University, City, State; 3Name of University, City, State</a:t>
            </a:r>
          </a:p>
        </p:txBody>
      </p:sp>
    </p:spTree>
    <p:extLst>
      <p:ext uri="{BB962C8B-B14F-4D97-AF65-F5344CB8AC3E}">
        <p14:creationId xmlns:p14="http://schemas.microsoft.com/office/powerpoint/2010/main" val="169883119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350473177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12" y="4221482"/>
            <a:ext cx="47404018" cy="89877900"/>
          </a:xfrm>
        </p:spPr>
        <p:txBody>
          <a:bodyPr vert="eaVert"/>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a:xfrm>
            <a:off x="10530847" y="4221482"/>
            <a:ext cx="141480542" cy="89877900"/>
          </a:xfrm>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1640196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Content Placeholder 2"/>
          <p:cNvSpPr>
            <a:spLocks noGrp="1"/>
          </p:cNvSpPr>
          <p:nvPr>
            <p:ph idx="1"/>
          </p:nvPr>
        </p:nvSpPr>
        <p:spPr/>
        <p:txBody>
          <a:bodyPr/>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173760484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37"/>
            <a:ext cx="37307521" cy="6537960"/>
          </a:xfrm>
        </p:spPr>
        <p:txBody>
          <a:bodyPr anchor="t"/>
          <a:lstStyle>
            <a:defPPr>
              <a:defRPr kern="1200" smtId="4294967295"/>
            </a:defPPr>
            <a:lvl1pPr algn="l">
              <a:defRPr sz="16500" b="1" cap="all"/>
            </a:lvl1pPr>
          </a:lstStyle>
          <a:p>
            <a:r>
              <a:rPr lang="en-US"/>
              <a:t>Click to edit Master title style</a:t>
            </a:r>
          </a:p>
        </p:txBody>
      </p:sp>
      <p:sp>
        <p:nvSpPr>
          <p:cNvPr id="3" name="Text Placeholder 2"/>
          <p:cNvSpPr>
            <a:spLocks noGrp="1"/>
          </p:cNvSpPr>
          <p:nvPr>
            <p:ph type="body" idx="1"/>
          </p:nvPr>
        </p:nvSpPr>
        <p:spPr>
          <a:xfrm>
            <a:off x="3467102" y="13952224"/>
            <a:ext cx="37307521" cy="7200897"/>
          </a:xfrm>
        </p:spPr>
        <p:txBody>
          <a:bodyPr anchor="b"/>
          <a:lstStyle>
            <a:defPPr>
              <a:defRPr kern="1200" smtId="4294967295"/>
            </a:defPPr>
            <a:lvl1pPr marL="0" indent="0">
              <a:buNone/>
              <a:defRPr sz="8200">
                <a:solidFill>
                  <a:schemeClr val="tx1">
                    <a:tint val="75000"/>
                  </a:schemeClr>
                </a:solidFill>
              </a:defRPr>
            </a:lvl1pPr>
            <a:lvl2pPr marL="1878667" indent="0">
              <a:buNone/>
              <a:defRPr sz="7400">
                <a:solidFill>
                  <a:schemeClr val="tx1">
                    <a:tint val="75000"/>
                  </a:schemeClr>
                </a:solidFill>
              </a:defRPr>
            </a:lvl2pPr>
            <a:lvl3pPr marL="3757334" indent="0">
              <a:buNone/>
              <a:defRPr sz="6600">
                <a:solidFill>
                  <a:schemeClr val="tx1">
                    <a:tint val="75000"/>
                  </a:schemeClr>
                </a:solidFill>
              </a:defRPr>
            </a:lvl3pPr>
            <a:lvl4pPr marL="5636001" indent="0">
              <a:buNone/>
              <a:defRPr sz="5800">
                <a:solidFill>
                  <a:schemeClr val="tx1">
                    <a:tint val="75000"/>
                  </a:schemeClr>
                </a:solidFill>
              </a:defRPr>
            </a:lvl4pPr>
            <a:lvl5pPr marL="7514669" indent="0">
              <a:buNone/>
              <a:defRPr sz="5800">
                <a:solidFill>
                  <a:schemeClr val="tx1">
                    <a:tint val="75000"/>
                  </a:schemeClr>
                </a:solidFill>
              </a:defRPr>
            </a:lvl5pPr>
            <a:lvl6pPr marL="9393336" indent="0">
              <a:buNone/>
              <a:defRPr sz="5800">
                <a:solidFill>
                  <a:schemeClr val="tx1">
                    <a:tint val="75000"/>
                  </a:schemeClr>
                </a:solidFill>
              </a:defRPr>
            </a:lvl6pPr>
            <a:lvl7pPr marL="11272007" indent="0">
              <a:buNone/>
              <a:defRPr sz="5800">
                <a:solidFill>
                  <a:schemeClr val="tx1">
                    <a:tint val="75000"/>
                  </a:schemeClr>
                </a:solidFill>
              </a:defRPr>
            </a:lvl7pPr>
            <a:lvl8pPr marL="13150673" indent="0">
              <a:buNone/>
              <a:defRPr sz="5800">
                <a:solidFill>
                  <a:schemeClr val="tx1">
                    <a:tint val="75000"/>
                  </a:schemeClr>
                </a:solidFill>
              </a:defRPr>
            </a:lvl8pPr>
            <a:lvl9pPr marL="15029342" indent="0">
              <a:buNone/>
              <a:defRPr sz="5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5" name="Footer Placeholder 4"/>
          <p:cNvSpPr>
            <a:spLocks noGrp="1"/>
          </p:cNvSpPr>
          <p:nvPr>
            <p:ph type="ftr" sz="quarter" idx="11"/>
          </p:nvPr>
        </p:nvSpPr>
        <p:spPr/>
        <p:txBody>
          <a:bodyPr/>
          <a:lstStyle>
            <a:defPPr>
              <a:defRPr kern="1200" smtId="4294967295"/>
            </a:defPPr>
          </a:lstStyle>
          <a:p>
            <a:endParaRPr lang="en-US"/>
          </a:p>
        </p:txBody>
      </p:sp>
      <p:sp>
        <p:nvSpPr>
          <p:cNvPr id="6" name="Slide Number Placeholder 5"/>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69406223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Content Placeholder 2"/>
          <p:cNvSpPr>
            <a:spLocks noGrp="1"/>
          </p:cNvSpPr>
          <p:nvPr>
            <p:ph sz="half" idx="1"/>
          </p:nvPr>
        </p:nvSpPr>
        <p:spPr>
          <a:xfrm>
            <a:off x="10530842" y="24582121"/>
            <a:ext cx="94442279" cy="69517264"/>
          </a:xfrm>
        </p:spPr>
        <p:txBody>
          <a:bodyPr/>
          <a:lstStyle>
            <a:defPPr>
              <a:defRPr kern="1200" smtId="4294967295"/>
            </a:defPPr>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24582121"/>
            <a:ext cx="94442279" cy="69517264"/>
          </a:xfrm>
        </p:spPr>
        <p:txBody>
          <a:bodyPr/>
          <a:lstStyle>
            <a:defPPr>
              <a:defRPr kern="1200" smtId="4294967295"/>
            </a:defPPr>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6" name="Footer Placeholder 5"/>
          <p:cNvSpPr>
            <a:spLocks noGrp="1"/>
          </p:cNvSpPr>
          <p:nvPr>
            <p:ph type="ftr" sz="quarter" idx="11"/>
          </p:nvPr>
        </p:nvSpPr>
        <p:spPr/>
        <p:txBody>
          <a:bodyPr/>
          <a:lstStyle>
            <a:defPPr>
              <a:defRPr kern="1200" smtId="4294967295"/>
            </a:defPPr>
          </a:lstStyle>
          <a:p>
            <a:endParaRPr lang="en-US"/>
          </a:p>
        </p:txBody>
      </p:sp>
      <p:sp>
        <p:nvSpPr>
          <p:cNvPr id="7" name="Slide Number Placeholder 6"/>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19129770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3"/>
            <a:ext cx="39502079" cy="5486400"/>
          </a:xfrm>
        </p:spPr>
        <p:txBody>
          <a:bodyPr/>
          <a:lstStyle>
            <a:defPPr>
              <a:defRPr kern="1200" smtId="4294967295"/>
            </a:defPPr>
            <a:lvl1pPr>
              <a:defRPr/>
            </a:lvl1pPr>
          </a:lstStyle>
          <a:p>
            <a:r>
              <a:rPr lang="en-US"/>
              <a:t>Click to edit Master title style</a:t>
            </a:r>
          </a:p>
        </p:txBody>
      </p:sp>
      <p:sp>
        <p:nvSpPr>
          <p:cNvPr id="3" name="Text Placeholder 2"/>
          <p:cNvSpPr>
            <a:spLocks noGrp="1"/>
          </p:cNvSpPr>
          <p:nvPr>
            <p:ph type="body" idx="1"/>
          </p:nvPr>
        </p:nvSpPr>
        <p:spPr>
          <a:xfrm>
            <a:off x="2194560" y="7368543"/>
            <a:ext cx="19392902" cy="3070857"/>
          </a:xfrm>
        </p:spPr>
        <p:txBody>
          <a:bodyPr anchor="b"/>
          <a:lstStyle>
            <a:defPPr>
              <a:defRPr kern="1200" smtId="4294967295"/>
            </a:defPPr>
            <a:lvl1pPr marL="0" indent="0">
              <a:buNone/>
              <a:defRPr sz="9900" b="1"/>
            </a:lvl1pPr>
            <a:lvl2pPr marL="1878667" indent="0">
              <a:buNone/>
              <a:defRPr sz="8200" b="1"/>
            </a:lvl2pPr>
            <a:lvl3pPr marL="3757334" indent="0">
              <a:buNone/>
              <a:defRPr sz="7400" b="1"/>
            </a:lvl3pPr>
            <a:lvl4pPr marL="5636001" indent="0">
              <a:buNone/>
              <a:defRPr sz="6600" b="1"/>
            </a:lvl4pPr>
            <a:lvl5pPr marL="7514669" indent="0">
              <a:buNone/>
              <a:defRPr sz="6600" b="1"/>
            </a:lvl5pPr>
            <a:lvl6pPr marL="9393336" indent="0">
              <a:buNone/>
              <a:defRPr sz="6600" b="1"/>
            </a:lvl6pPr>
            <a:lvl7pPr marL="11272007" indent="0">
              <a:buNone/>
              <a:defRPr sz="6600" b="1"/>
            </a:lvl7pPr>
            <a:lvl8pPr marL="13150673" indent="0">
              <a:buNone/>
              <a:defRPr sz="6600" b="1"/>
            </a:lvl8pPr>
            <a:lvl9pPr marL="15029342" indent="0">
              <a:buNone/>
              <a:defRPr sz="66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3"/>
          </a:xfrm>
        </p:spPr>
        <p:txBody>
          <a:bodyPr/>
          <a:lstStyle>
            <a:defPPr>
              <a:defRPr kern="1200" smtId="4294967295"/>
            </a:defPPr>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1" y="7368543"/>
            <a:ext cx="19400520" cy="3070857"/>
          </a:xfrm>
        </p:spPr>
        <p:txBody>
          <a:bodyPr anchor="b"/>
          <a:lstStyle>
            <a:defPPr>
              <a:defRPr kern="1200" smtId="4294967295"/>
            </a:defPPr>
            <a:lvl1pPr marL="0" indent="0">
              <a:buNone/>
              <a:defRPr sz="9900" b="1"/>
            </a:lvl1pPr>
            <a:lvl2pPr marL="1878667" indent="0">
              <a:buNone/>
              <a:defRPr sz="8200" b="1"/>
            </a:lvl2pPr>
            <a:lvl3pPr marL="3757334" indent="0">
              <a:buNone/>
              <a:defRPr sz="7400" b="1"/>
            </a:lvl3pPr>
            <a:lvl4pPr marL="5636001" indent="0">
              <a:buNone/>
              <a:defRPr sz="6600" b="1"/>
            </a:lvl4pPr>
            <a:lvl5pPr marL="7514669" indent="0">
              <a:buNone/>
              <a:defRPr sz="6600" b="1"/>
            </a:lvl5pPr>
            <a:lvl6pPr marL="9393336" indent="0">
              <a:buNone/>
              <a:defRPr sz="6600" b="1"/>
            </a:lvl6pPr>
            <a:lvl7pPr marL="11272007" indent="0">
              <a:buNone/>
              <a:defRPr sz="6600" b="1"/>
            </a:lvl7pPr>
            <a:lvl8pPr marL="13150673" indent="0">
              <a:buNone/>
              <a:defRPr sz="6600" b="1"/>
            </a:lvl8pPr>
            <a:lvl9pPr marL="15029342" indent="0">
              <a:buNone/>
              <a:defRPr sz="6600" b="1"/>
            </a:lvl9pPr>
          </a:lstStyle>
          <a:p>
            <a:pPr lvl="0"/>
            <a:r>
              <a:rPr lang="en-US"/>
              <a:t>Click to edit Master text styles</a:t>
            </a:r>
          </a:p>
        </p:txBody>
      </p:sp>
      <p:sp>
        <p:nvSpPr>
          <p:cNvPr id="6" name="Content Placeholder 5"/>
          <p:cNvSpPr>
            <a:spLocks noGrp="1"/>
          </p:cNvSpPr>
          <p:nvPr>
            <p:ph sz="quarter" idx="4"/>
          </p:nvPr>
        </p:nvSpPr>
        <p:spPr>
          <a:xfrm>
            <a:off x="22296121" y="10439400"/>
            <a:ext cx="19400520" cy="18966183"/>
          </a:xfrm>
        </p:spPr>
        <p:txBody>
          <a:bodyPr/>
          <a:lstStyle>
            <a:defPPr>
              <a:defRPr kern="1200" smtId="4294967295"/>
            </a:defPPr>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8" name="Footer Placeholder 7"/>
          <p:cNvSpPr>
            <a:spLocks noGrp="1"/>
          </p:cNvSpPr>
          <p:nvPr>
            <p:ph type="ftr" sz="quarter" idx="11"/>
          </p:nvPr>
        </p:nvSpPr>
        <p:spPr/>
        <p:txBody>
          <a:bodyPr/>
          <a:lstStyle>
            <a:defPPr>
              <a:defRPr kern="1200" smtId="4294967295"/>
            </a:defPPr>
          </a:lstStyle>
          <a:p>
            <a:endParaRPr lang="en-US"/>
          </a:p>
        </p:txBody>
      </p:sp>
      <p:sp>
        <p:nvSpPr>
          <p:cNvPr id="9" name="Slide Number Placeholder 8"/>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321792743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Date Placeholder 2"/>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4" name="Footer Placeholder 3"/>
          <p:cNvSpPr>
            <a:spLocks noGrp="1"/>
          </p:cNvSpPr>
          <p:nvPr>
            <p:ph type="ftr" sz="quarter" idx="11"/>
          </p:nvPr>
        </p:nvSpPr>
        <p:spPr/>
        <p:txBody>
          <a:bodyPr/>
          <a:lstStyle>
            <a:defPPr>
              <a:defRPr kern="1200" smtId="4294967295"/>
            </a:defPPr>
          </a:lstStyle>
          <a:p>
            <a:endParaRPr lang="en-US"/>
          </a:p>
        </p:txBody>
      </p:sp>
      <p:sp>
        <p:nvSpPr>
          <p:cNvPr id="5" name="Slide Number Placeholder 4"/>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216818416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3" name="Footer Placeholder 2"/>
          <p:cNvSpPr>
            <a:spLocks noGrp="1"/>
          </p:cNvSpPr>
          <p:nvPr>
            <p:ph type="ftr" sz="quarter" idx="11"/>
          </p:nvPr>
        </p:nvSpPr>
        <p:spPr/>
        <p:txBody>
          <a:bodyPr/>
          <a:lstStyle>
            <a:defPPr>
              <a:defRPr kern="1200" smtId="4294967295"/>
            </a:defPPr>
          </a:lstStyle>
          <a:p>
            <a:endParaRPr lang="en-US"/>
          </a:p>
        </p:txBody>
      </p:sp>
      <p:sp>
        <p:nvSpPr>
          <p:cNvPr id="4" name="Slide Number Placeholder 3"/>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319346181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7" y="1310640"/>
            <a:ext cx="14439902" cy="5577840"/>
          </a:xfrm>
        </p:spPr>
        <p:txBody>
          <a:bodyPr anchor="b"/>
          <a:lstStyle>
            <a:defPPr>
              <a:defRPr kern="1200" smtId="4294967295"/>
            </a:defPPr>
            <a:lvl1pPr algn="l">
              <a:defRPr sz="8200" b="1"/>
            </a:lvl1pPr>
          </a:lstStyle>
          <a:p>
            <a:r>
              <a:rPr lang="en-US"/>
              <a:t>Click to edit Master title style</a:t>
            </a:r>
          </a:p>
        </p:txBody>
      </p:sp>
      <p:sp>
        <p:nvSpPr>
          <p:cNvPr id="3" name="Content Placeholder 2"/>
          <p:cNvSpPr>
            <a:spLocks noGrp="1"/>
          </p:cNvSpPr>
          <p:nvPr>
            <p:ph idx="1"/>
          </p:nvPr>
        </p:nvSpPr>
        <p:spPr>
          <a:xfrm>
            <a:off x="17160239" y="1310641"/>
            <a:ext cx="24536400" cy="28094942"/>
          </a:xfrm>
        </p:spPr>
        <p:txBody>
          <a:bodyPr/>
          <a:lstStyle>
            <a:defPPr>
              <a:defRPr kern="1200" smtId="4294967295"/>
            </a:defPPr>
            <a:lvl1pPr>
              <a:defRPr sz="13200"/>
            </a:lvl1pPr>
            <a:lvl2pPr>
              <a:defRPr sz="11500"/>
            </a:lvl2pPr>
            <a:lvl3pPr>
              <a:defRPr sz="99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7" y="6888481"/>
            <a:ext cx="14439902" cy="22517103"/>
          </a:xfrm>
        </p:spPr>
        <p:txBody>
          <a:bodyPr/>
          <a:lstStyle>
            <a:defPPr>
              <a:defRPr kern="1200" smtId="4294967295"/>
            </a:defPPr>
            <a:lvl1pPr marL="0" indent="0">
              <a:buNone/>
              <a:defRPr sz="5800"/>
            </a:lvl1pPr>
            <a:lvl2pPr marL="1878667" indent="0">
              <a:buNone/>
              <a:defRPr sz="4900"/>
            </a:lvl2pPr>
            <a:lvl3pPr marL="3757334" indent="0">
              <a:buNone/>
              <a:defRPr sz="4100"/>
            </a:lvl3pPr>
            <a:lvl4pPr marL="5636001" indent="0">
              <a:buNone/>
              <a:defRPr sz="3700"/>
            </a:lvl4pPr>
            <a:lvl5pPr marL="7514669" indent="0">
              <a:buNone/>
              <a:defRPr sz="3700"/>
            </a:lvl5pPr>
            <a:lvl6pPr marL="9393336" indent="0">
              <a:buNone/>
              <a:defRPr sz="3700"/>
            </a:lvl6pPr>
            <a:lvl7pPr marL="11272007" indent="0">
              <a:buNone/>
              <a:defRPr sz="3700"/>
            </a:lvl7pPr>
            <a:lvl8pPr marL="13150673" indent="0">
              <a:buNone/>
              <a:defRPr sz="3700"/>
            </a:lvl8pPr>
            <a:lvl9pPr marL="15029342" indent="0">
              <a:buNone/>
              <a:defRPr sz="3700"/>
            </a:lvl9pPr>
          </a:lstStyle>
          <a:p>
            <a:pPr lvl="0"/>
            <a:r>
              <a:rPr lang="en-US"/>
              <a:t>Click to edit Master text styles</a:t>
            </a:r>
          </a:p>
        </p:txBody>
      </p:sp>
      <p:sp>
        <p:nvSpPr>
          <p:cNvPr id="5" name="Date Placeholder 4"/>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6" name="Footer Placeholder 5"/>
          <p:cNvSpPr>
            <a:spLocks noGrp="1"/>
          </p:cNvSpPr>
          <p:nvPr>
            <p:ph type="ftr" sz="quarter" idx="11"/>
          </p:nvPr>
        </p:nvSpPr>
        <p:spPr/>
        <p:txBody>
          <a:bodyPr/>
          <a:lstStyle>
            <a:defPPr>
              <a:defRPr kern="1200" smtId="4294967295"/>
            </a:defPPr>
          </a:lstStyle>
          <a:p>
            <a:endParaRPr lang="en-US"/>
          </a:p>
        </p:txBody>
      </p:sp>
      <p:sp>
        <p:nvSpPr>
          <p:cNvPr id="7" name="Slide Number Placeholder 6"/>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383683981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1" cy="2720343"/>
          </a:xfrm>
        </p:spPr>
        <p:txBody>
          <a:bodyPr anchor="b"/>
          <a:lstStyle>
            <a:defPPr>
              <a:defRPr kern="1200" smtId="4294967295"/>
            </a:defPPr>
            <a:lvl1pPr algn="l">
              <a:defRPr sz="8200" b="1"/>
            </a:lvl1pPr>
          </a:lstStyle>
          <a:p>
            <a:r>
              <a:rPr lang="en-US"/>
              <a:t>Click to edit Master title style</a:t>
            </a:r>
          </a:p>
        </p:txBody>
      </p:sp>
      <p:sp>
        <p:nvSpPr>
          <p:cNvPr id="3" name="Picture Placeholder 2"/>
          <p:cNvSpPr>
            <a:spLocks noGrp="1"/>
          </p:cNvSpPr>
          <p:nvPr>
            <p:ph type="pic" idx="1"/>
          </p:nvPr>
        </p:nvSpPr>
        <p:spPr>
          <a:xfrm>
            <a:off x="8602982" y="2941320"/>
            <a:ext cx="26334721" cy="19751039"/>
          </a:xfrm>
        </p:spPr>
        <p:txBody>
          <a:bodyPr/>
          <a:lstStyle>
            <a:defPPr>
              <a:defRPr kern="1200" smtId="4294967295"/>
            </a:defPPr>
            <a:lvl1pPr marL="0" indent="0">
              <a:buNone/>
              <a:defRPr sz="13200"/>
            </a:lvl1pPr>
            <a:lvl2pPr marL="1878667" indent="0">
              <a:buNone/>
              <a:defRPr sz="11500"/>
            </a:lvl2pPr>
            <a:lvl3pPr marL="3757334" indent="0">
              <a:buNone/>
              <a:defRPr sz="9900"/>
            </a:lvl3pPr>
            <a:lvl4pPr marL="5636001" indent="0">
              <a:buNone/>
              <a:defRPr sz="8200"/>
            </a:lvl4pPr>
            <a:lvl5pPr marL="7514669" indent="0">
              <a:buNone/>
              <a:defRPr sz="8200"/>
            </a:lvl5pPr>
            <a:lvl6pPr marL="9393336" indent="0">
              <a:buNone/>
              <a:defRPr sz="8200"/>
            </a:lvl6pPr>
            <a:lvl7pPr marL="11272007" indent="0">
              <a:buNone/>
              <a:defRPr sz="8200"/>
            </a:lvl7pPr>
            <a:lvl8pPr marL="13150673" indent="0">
              <a:buNone/>
              <a:defRPr sz="8200"/>
            </a:lvl8pPr>
            <a:lvl9pPr marL="15029342" indent="0">
              <a:buNone/>
              <a:defRPr sz="8200"/>
            </a:lvl9pPr>
          </a:lstStyle>
          <a:p>
            <a:endParaRPr lang="en-US"/>
          </a:p>
        </p:txBody>
      </p:sp>
      <p:sp>
        <p:nvSpPr>
          <p:cNvPr id="4" name="Text Placeholder 3"/>
          <p:cNvSpPr>
            <a:spLocks noGrp="1"/>
          </p:cNvSpPr>
          <p:nvPr>
            <p:ph type="body" sz="half" idx="2"/>
          </p:nvPr>
        </p:nvSpPr>
        <p:spPr>
          <a:xfrm>
            <a:off x="8602982" y="25763223"/>
            <a:ext cx="26334721" cy="3863337"/>
          </a:xfrm>
        </p:spPr>
        <p:txBody>
          <a:bodyPr/>
          <a:lstStyle>
            <a:defPPr>
              <a:defRPr kern="1200" smtId="4294967295"/>
            </a:defPPr>
            <a:lvl1pPr marL="0" indent="0">
              <a:buNone/>
              <a:defRPr sz="5800"/>
            </a:lvl1pPr>
            <a:lvl2pPr marL="1878667" indent="0">
              <a:buNone/>
              <a:defRPr sz="4900"/>
            </a:lvl2pPr>
            <a:lvl3pPr marL="3757334" indent="0">
              <a:buNone/>
              <a:defRPr sz="4100"/>
            </a:lvl3pPr>
            <a:lvl4pPr marL="5636001" indent="0">
              <a:buNone/>
              <a:defRPr sz="3700"/>
            </a:lvl4pPr>
            <a:lvl5pPr marL="7514669" indent="0">
              <a:buNone/>
              <a:defRPr sz="3700"/>
            </a:lvl5pPr>
            <a:lvl6pPr marL="9393336" indent="0">
              <a:buNone/>
              <a:defRPr sz="3700"/>
            </a:lvl6pPr>
            <a:lvl7pPr marL="11272007" indent="0">
              <a:buNone/>
              <a:defRPr sz="3700"/>
            </a:lvl7pPr>
            <a:lvl8pPr marL="13150673" indent="0">
              <a:buNone/>
              <a:defRPr sz="3700"/>
            </a:lvl8pPr>
            <a:lvl9pPr marL="15029342" indent="0">
              <a:buNone/>
              <a:defRPr sz="3700"/>
            </a:lvl9pPr>
          </a:lstStyle>
          <a:p>
            <a:pPr lvl="0"/>
            <a:r>
              <a:rPr lang="en-US"/>
              <a:t>Click to edit Master text styles</a:t>
            </a:r>
          </a:p>
        </p:txBody>
      </p:sp>
      <p:sp>
        <p:nvSpPr>
          <p:cNvPr id="5" name="Date Placeholder 4"/>
          <p:cNvSpPr>
            <a:spLocks noGrp="1"/>
          </p:cNvSpPr>
          <p:nvPr>
            <p:ph type="dt" sz="half" idx="10"/>
          </p:nvPr>
        </p:nvSpPr>
        <p:spPr/>
        <p:txBody>
          <a:bodyPr/>
          <a:lstStyle>
            <a:defPPr>
              <a:defRPr kern="1200" smtId="4294967295"/>
            </a:defPPr>
          </a:lstStyle>
          <a:p>
            <a:fld id="{1D3EE5B7-680E-44FF-962F-3113FAB5030E}" type="datetimeFigureOut">
              <a:rPr lang="en-US" smtClean="0"/>
              <a:t>9/14/2018</a:t>
            </a:fld>
            <a:endParaRPr lang="en-US"/>
          </a:p>
        </p:txBody>
      </p:sp>
      <p:sp>
        <p:nvSpPr>
          <p:cNvPr id="6" name="Footer Placeholder 5"/>
          <p:cNvSpPr>
            <a:spLocks noGrp="1"/>
          </p:cNvSpPr>
          <p:nvPr>
            <p:ph type="ftr" sz="quarter" idx="11"/>
          </p:nvPr>
        </p:nvSpPr>
        <p:spPr/>
        <p:txBody>
          <a:bodyPr/>
          <a:lstStyle>
            <a:defPPr>
              <a:defRPr kern="1200" smtId="4294967295"/>
            </a:defPPr>
          </a:lstStyle>
          <a:p>
            <a:endParaRPr lang="en-US"/>
          </a:p>
        </p:txBody>
      </p:sp>
      <p:sp>
        <p:nvSpPr>
          <p:cNvPr id="7" name="Slide Number Placeholder 6"/>
          <p:cNvSpPr>
            <a:spLocks noGrp="1"/>
          </p:cNvSpPr>
          <p:nvPr>
            <p:ph type="sldNum" sz="quarter" idx="12"/>
          </p:nvPr>
        </p:nvSpPr>
        <p:spPr/>
        <p:txBody>
          <a:bodyPr/>
          <a:lstStyle>
            <a:defPPr>
              <a:defRPr kern="1200" smtId="4294967295"/>
            </a:defPPr>
          </a:lstStyle>
          <a:p>
            <a:fld id="{E7FB6C12-88B7-467E-AE43-45481E628990}" type="slidenum">
              <a:rPr lang="en-US" smtClean="0"/>
              <a:t>‹#›</a:t>
            </a:fld>
            <a:endParaRPr lang="en-US"/>
          </a:p>
        </p:txBody>
      </p:sp>
    </p:spTree>
    <p:extLst>
      <p:ext uri="{BB962C8B-B14F-4D97-AF65-F5344CB8AC3E}">
        <p14:creationId xmlns:p14="http://schemas.microsoft.com/office/powerpoint/2010/main" val="180708135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3"/>
            <a:ext cx="39502079" cy="5486400"/>
          </a:xfrm>
          <a:prstGeom prst="rect">
            <a:avLst/>
          </a:prstGeom>
        </p:spPr>
        <p:txBody>
          <a:bodyPr vert="horz" lIns="375729" tIns="187871" rIns="375729" bIns="187871" rtlCol="0" anchor="ctr">
            <a:normAutofit/>
          </a:bodyPr>
          <a:lstStyle>
            <a:defPPr>
              <a:defRPr kern="1200" smtId="4294967295"/>
            </a:defPPr>
          </a:lstStyle>
          <a:p>
            <a:r>
              <a:rPr lang="en-US"/>
              <a:t>Click to edit Master title style</a:t>
            </a:r>
          </a:p>
        </p:txBody>
      </p:sp>
      <p:sp>
        <p:nvSpPr>
          <p:cNvPr id="3" name="Text Placeholder 2"/>
          <p:cNvSpPr>
            <a:spLocks noGrp="1"/>
          </p:cNvSpPr>
          <p:nvPr>
            <p:ph type="body" idx="1"/>
          </p:nvPr>
        </p:nvSpPr>
        <p:spPr>
          <a:xfrm>
            <a:off x="2194560" y="7680962"/>
            <a:ext cx="39502079" cy="21724623"/>
          </a:xfrm>
          <a:prstGeom prst="rect">
            <a:avLst/>
          </a:prstGeom>
        </p:spPr>
        <p:txBody>
          <a:bodyPr vert="horz" lIns="375729" tIns="187871" rIns="375729" bIns="187871" rtlCol="0">
            <a:normAutofit/>
          </a:bodyPr>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97"/>
            <a:ext cx="10241280" cy="1752600"/>
          </a:xfrm>
          <a:prstGeom prst="rect">
            <a:avLst/>
          </a:prstGeom>
        </p:spPr>
        <p:txBody>
          <a:bodyPr vert="horz" lIns="375729" tIns="187871" rIns="375729" bIns="187871" rtlCol="0" anchor="ctr"/>
          <a:lstStyle>
            <a:defPPr>
              <a:defRPr kern="1200" smtId="4294967295"/>
            </a:defPPr>
            <a:lvl1pPr algn="l">
              <a:defRPr sz="4900">
                <a:solidFill>
                  <a:schemeClr val="tx1">
                    <a:tint val="75000"/>
                  </a:schemeClr>
                </a:solidFill>
              </a:defRPr>
            </a:lvl1pPr>
          </a:lstStyle>
          <a:p>
            <a:fld id="{1D3EE5B7-680E-44FF-962F-3113FAB5030E}" type="datetimeFigureOut">
              <a:rPr lang="en-US" smtClean="0"/>
              <a:t>9/14/2018</a:t>
            </a:fld>
            <a:endParaRPr lang="en-US"/>
          </a:p>
        </p:txBody>
      </p:sp>
      <p:sp>
        <p:nvSpPr>
          <p:cNvPr id="5" name="Footer Placeholder 4"/>
          <p:cNvSpPr>
            <a:spLocks noGrp="1"/>
          </p:cNvSpPr>
          <p:nvPr>
            <p:ph type="ftr" sz="quarter" idx="3"/>
          </p:nvPr>
        </p:nvSpPr>
        <p:spPr>
          <a:xfrm>
            <a:off x="14996161" y="30510497"/>
            <a:ext cx="13898880" cy="1752600"/>
          </a:xfrm>
          <a:prstGeom prst="rect">
            <a:avLst/>
          </a:prstGeom>
        </p:spPr>
        <p:txBody>
          <a:bodyPr vert="horz" lIns="375729" tIns="187871" rIns="375729" bIns="187871" rtlCol="0" anchor="ctr"/>
          <a:lstStyle>
            <a:defPPr>
              <a:defRPr kern="1200" smtId="4294967295"/>
            </a:defPPr>
            <a:lvl1pPr algn="ctr">
              <a:defRPr sz="4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1" y="30510497"/>
            <a:ext cx="10241280" cy="1752600"/>
          </a:xfrm>
          <a:prstGeom prst="rect">
            <a:avLst/>
          </a:prstGeom>
        </p:spPr>
        <p:txBody>
          <a:bodyPr vert="horz" lIns="375729" tIns="187871" rIns="375729" bIns="187871" rtlCol="0" anchor="ctr"/>
          <a:lstStyle>
            <a:defPPr>
              <a:defRPr kern="1200" smtId="4294967295"/>
            </a:defPPr>
            <a:lvl1pPr algn="r">
              <a:defRPr sz="4900">
                <a:solidFill>
                  <a:schemeClr val="tx1">
                    <a:tint val="75000"/>
                  </a:schemeClr>
                </a:solidFill>
              </a:defRPr>
            </a:lvl1pPr>
          </a:lstStyle>
          <a:p>
            <a:fld id="{E7FB6C12-88B7-467E-AE43-45481E628990}" type="slidenum">
              <a:rPr lang="en-US" smtClean="0"/>
              <a:t>‹#›</a:t>
            </a:fld>
            <a:endParaRPr lang="en-US"/>
          </a:p>
        </p:txBody>
      </p:sp>
      <p:pic>
        <p:nvPicPr>
          <p:cNvPr id="7" name="New picture"/>
          <p:cNvPicPr/>
          <p:nvPr/>
        </p:nvPicPr>
        <p:blipFill dpi="0">
          <a:blip r:embed="rId13"/>
          <a:stretch>
            <a:fillRect/>
          </a:stretch>
        </p:blipFill>
        <p:spPr>
          <a:xfrm rot="16200000">
            <a:off x="-11506200" y="16459200"/>
            <a:ext cx="14274800" cy="4368800"/>
          </a:xfrm>
          <a:prstGeom prst="rect">
            <a:avLst/>
          </a:prstGeom>
        </p:spPr>
      </p:pic>
      <p:pic>
        <p:nvPicPr>
          <p:cNvPr id="8" name="New picture"/>
          <p:cNvPicPr/>
          <p:nvPr/>
        </p:nvPicPr>
        <p:blipFill dpi="0">
          <a:blip r:embed="rId13"/>
          <a:stretch>
            <a:fillRect/>
          </a:stretch>
        </p:blipFill>
        <p:spPr>
          <a:xfrm rot="5400000">
            <a:off x="41122600" y="16459200"/>
            <a:ext cx="14274800" cy="4368800"/>
          </a:xfrm>
          <a:prstGeom prst="rect">
            <a:avLst/>
          </a:prstGeom>
        </p:spPr>
      </p:pic>
      <p:pic>
        <p:nvPicPr>
          <p:cNvPr id="9" name="New picture"/>
          <p:cNvPicPr/>
          <p:nvPr/>
        </p:nvPicPr>
        <p:blipFill dpi="0">
          <a:blip r:embed="rId14"/>
          <a:stretch>
            <a:fillRect/>
          </a:stretch>
        </p:blipFill>
        <p:spPr>
          <a:xfrm>
            <a:off x="6661150" y="33426400"/>
            <a:ext cx="30568900" cy="1549400"/>
          </a:xfrm>
          <a:prstGeom prst="rect">
            <a:avLst/>
          </a:prstGeom>
        </p:spPr>
      </p:pic>
      <p:sp>
        <p:nvSpPr>
          <p:cNvPr id="10" name="New shape"/>
          <p:cNvSpPr/>
          <p:nvPr/>
        </p:nvSpPr>
        <p:spPr>
          <a:xfrm>
            <a:off x="6661150" y="33997900"/>
            <a:ext cx="219456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l"/>
            <a:r>
              <a:rPr sz="4880">
                <a:solidFill>
                  <a:srgbClr val="808080"/>
                </a:solidFill>
              </a:rPr>
              <a:t>Template ID: ovalorange  Size: 48x36</a:t>
            </a:r>
          </a:p>
        </p:txBody>
      </p:sp>
    </p:spTree>
    <p:extLst>
      <p:ext uri="{BB962C8B-B14F-4D97-AF65-F5344CB8AC3E}">
        <p14:creationId xmlns:p14="http://schemas.microsoft.com/office/powerpoint/2010/main" val="4222471182"/>
      </p:ext>
    </p:extLst>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ransition/>
  <p:txStyles>
    <p:titleStyle>
      <a:defPPr>
        <a:defRPr kern="1200" smtId="4294967295"/>
      </a:defPPr>
      <a:lvl1pPr algn="ctr" defTabSz="3757334" rtl="0" eaLnBrk="1" latinLnBrk="0" hangingPunct="1">
        <a:spcBef>
          <a:spcPct val="0"/>
        </a:spcBef>
        <a:buNone/>
        <a:defRPr sz="18100" kern="1200">
          <a:solidFill>
            <a:schemeClr val="tx1"/>
          </a:solidFill>
          <a:latin typeface="+mj-lt"/>
          <a:ea typeface="+mj-ea"/>
          <a:cs typeface="+mj-cs"/>
        </a:defRPr>
      </a:lvl1pPr>
    </p:titleStyle>
    <p:bodyStyle>
      <a:defPPr>
        <a:defRPr kern="1200" smtId="4294967295"/>
      </a:defPPr>
      <a:lvl1pPr marL="1409002" indent="-1409002" algn="l" defTabSz="3757334" rtl="0" eaLnBrk="1" latinLnBrk="0" hangingPunct="1">
        <a:spcBef>
          <a:spcPct val="20000"/>
        </a:spcBef>
        <a:buFont typeface="Arial" pitchFamily="34" charset="0"/>
        <a:buChar char="•"/>
        <a:defRPr sz="13200" kern="1200">
          <a:solidFill>
            <a:schemeClr val="tx1"/>
          </a:solidFill>
          <a:latin typeface="+mn-lt"/>
          <a:ea typeface="+mn-ea"/>
          <a:cs typeface="+mn-cs"/>
        </a:defRPr>
      </a:lvl1pPr>
      <a:lvl2pPr marL="3052839" indent="-1174172" algn="l" defTabSz="3757334" rtl="0" eaLnBrk="1" latinLnBrk="0" hangingPunct="1">
        <a:spcBef>
          <a:spcPct val="20000"/>
        </a:spcBef>
        <a:buFont typeface="Arial" pitchFamily="34" charset="0"/>
        <a:buChar char="–"/>
        <a:defRPr sz="11500" kern="1200">
          <a:solidFill>
            <a:schemeClr val="tx1"/>
          </a:solidFill>
          <a:latin typeface="+mn-lt"/>
          <a:ea typeface="+mn-ea"/>
          <a:cs typeface="+mn-cs"/>
        </a:defRPr>
      </a:lvl2pPr>
      <a:lvl3pPr marL="4696668" indent="-939334" algn="l" defTabSz="3757334" rtl="0" eaLnBrk="1" latinLnBrk="0" hangingPunct="1">
        <a:spcBef>
          <a:spcPct val="20000"/>
        </a:spcBef>
        <a:buFont typeface="Arial" pitchFamily="34" charset="0"/>
        <a:buChar char="•"/>
        <a:defRPr sz="9900" kern="1200">
          <a:solidFill>
            <a:schemeClr val="tx1"/>
          </a:solidFill>
          <a:latin typeface="+mn-lt"/>
          <a:ea typeface="+mn-ea"/>
          <a:cs typeface="+mn-cs"/>
        </a:defRPr>
      </a:lvl3pPr>
      <a:lvl4pPr marL="6575335" indent="-939334" algn="l" defTabSz="3757334" rtl="0" eaLnBrk="1" latinLnBrk="0" hangingPunct="1">
        <a:spcBef>
          <a:spcPct val="20000"/>
        </a:spcBef>
        <a:buFont typeface="Arial" pitchFamily="34" charset="0"/>
        <a:buChar char="–"/>
        <a:defRPr sz="8200" kern="1200">
          <a:solidFill>
            <a:schemeClr val="tx1"/>
          </a:solidFill>
          <a:latin typeface="+mn-lt"/>
          <a:ea typeface="+mn-ea"/>
          <a:cs typeface="+mn-cs"/>
        </a:defRPr>
      </a:lvl4pPr>
      <a:lvl5pPr marL="8454002" indent="-939334" algn="l" defTabSz="3757334" rtl="0" eaLnBrk="1" latinLnBrk="0" hangingPunct="1">
        <a:spcBef>
          <a:spcPct val="20000"/>
        </a:spcBef>
        <a:buFont typeface="Arial" pitchFamily="34" charset="0"/>
        <a:buChar char="»"/>
        <a:defRPr sz="8200" kern="1200">
          <a:solidFill>
            <a:schemeClr val="tx1"/>
          </a:solidFill>
          <a:latin typeface="+mn-lt"/>
          <a:ea typeface="+mn-ea"/>
          <a:cs typeface="+mn-cs"/>
        </a:defRPr>
      </a:lvl5pPr>
      <a:lvl6pPr marL="10332673" indent="-939334" algn="l" defTabSz="3757334" rtl="0" eaLnBrk="1" latinLnBrk="0" hangingPunct="1">
        <a:spcBef>
          <a:spcPct val="20000"/>
        </a:spcBef>
        <a:buFont typeface="Arial" pitchFamily="34" charset="0"/>
        <a:buChar char="•"/>
        <a:defRPr sz="8200" kern="1200">
          <a:solidFill>
            <a:schemeClr val="tx1"/>
          </a:solidFill>
          <a:latin typeface="+mn-lt"/>
          <a:ea typeface="+mn-ea"/>
          <a:cs typeface="+mn-cs"/>
        </a:defRPr>
      </a:lvl6pPr>
      <a:lvl7pPr marL="12211341" indent="-939334" algn="l" defTabSz="3757334" rtl="0" eaLnBrk="1" latinLnBrk="0" hangingPunct="1">
        <a:spcBef>
          <a:spcPct val="20000"/>
        </a:spcBef>
        <a:buFont typeface="Arial" pitchFamily="34" charset="0"/>
        <a:buChar char="•"/>
        <a:defRPr sz="8200" kern="1200">
          <a:solidFill>
            <a:schemeClr val="tx1"/>
          </a:solidFill>
          <a:latin typeface="+mn-lt"/>
          <a:ea typeface="+mn-ea"/>
          <a:cs typeface="+mn-cs"/>
        </a:defRPr>
      </a:lvl7pPr>
      <a:lvl8pPr marL="14090008" indent="-939334" algn="l" defTabSz="3757334" rtl="0" eaLnBrk="1" latinLnBrk="0" hangingPunct="1">
        <a:spcBef>
          <a:spcPct val="20000"/>
        </a:spcBef>
        <a:buFont typeface="Arial" pitchFamily="34" charset="0"/>
        <a:buChar char="•"/>
        <a:defRPr sz="8200" kern="1200">
          <a:solidFill>
            <a:schemeClr val="tx1"/>
          </a:solidFill>
          <a:latin typeface="+mn-lt"/>
          <a:ea typeface="+mn-ea"/>
          <a:cs typeface="+mn-cs"/>
        </a:defRPr>
      </a:lvl8pPr>
      <a:lvl9pPr marL="15968675" indent="-939334" algn="l" defTabSz="3757334" rtl="0" eaLnBrk="1" latinLnBrk="0" hangingPunct="1">
        <a:spcBef>
          <a:spcPct val="20000"/>
        </a:spcBef>
        <a:buFont typeface="Arial" pitchFamily="34" charset="0"/>
        <a:buChar char="•"/>
        <a:defRPr sz="8200" kern="1200">
          <a:solidFill>
            <a:schemeClr val="tx1"/>
          </a:solidFill>
          <a:latin typeface="+mn-lt"/>
          <a:ea typeface="+mn-ea"/>
          <a:cs typeface="+mn-cs"/>
        </a:defRPr>
      </a:lvl9pPr>
    </p:bodyStyle>
    <p:otherStyle>
      <a:defPPr>
        <a:defRPr lang="en-US"/>
      </a:defPPr>
      <a:lvl1pPr marL="0" algn="l" defTabSz="3757334" rtl="0" eaLnBrk="1" latinLnBrk="0" hangingPunct="1">
        <a:defRPr sz="7400" kern="1200">
          <a:solidFill>
            <a:schemeClr val="tx1"/>
          </a:solidFill>
          <a:latin typeface="+mn-lt"/>
          <a:ea typeface="+mn-ea"/>
          <a:cs typeface="+mn-cs"/>
        </a:defRPr>
      </a:lvl1pPr>
      <a:lvl2pPr marL="1878667" algn="l" defTabSz="3757334" rtl="0" eaLnBrk="1" latinLnBrk="0" hangingPunct="1">
        <a:defRPr sz="7400" kern="1200">
          <a:solidFill>
            <a:schemeClr val="tx1"/>
          </a:solidFill>
          <a:latin typeface="+mn-lt"/>
          <a:ea typeface="+mn-ea"/>
          <a:cs typeface="+mn-cs"/>
        </a:defRPr>
      </a:lvl2pPr>
      <a:lvl3pPr marL="3757334" algn="l" defTabSz="3757334" rtl="0" eaLnBrk="1" latinLnBrk="0" hangingPunct="1">
        <a:defRPr sz="7400" kern="1200">
          <a:solidFill>
            <a:schemeClr val="tx1"/>
          </a:solidFill>
          <a:latin typeface="+mn-lt"/>
          <a:ea typeface="+mn-ea"/>
          <a:cs typeface="+mn-cs"/>
        </a:defRPr>
      </a:lvl3pPr>
      <a:lvl4pPr marL="5636001" algn="l" defTabSz="3757334" rtl="0" eaLnBrk="1" latinLnBrk="0" hangingPunct="1">
        <a:defRPr sz="7400" kern="1200">
          <a:solidFill>
            <a:schemeClr val="tx1"/>
          </a:solidFill>
          <a:latin typeface="+mn-lt"/>
          <a:ea typeface="+mn-ea"/>
          <a:cs typeface="+mn-cs"/>
        </a:defRPr>
      </a:lvl4pPr>
      <a:lvl5pPr marL="7514669" algn="l" defTabSz="3757334" rtl="0" eaLnBrk="1" latinLnBrk="0" hangingPunct="1">
        <a:defRPr sz="7400" kern="1200">
          <a:solidFill>
            <a:schemeClr val="tx1"/>
          </a:solidFill>
          <a:latin typeface="+mn-lt"/>
          <a:ea typeface="+mn-ea"/>
          <a:cs typeface="+mn-cs"/>
        </a:defRPr>
      </a:lvl5pPr>
      <a:lvl6pPr marL="9393336" algn="l" defTabSz="3757334" rtl="0" eaLnBrk="1" latinLnBrk="0" hangingPunct="1">
        <a:defRPr sz="7400" kern="1200">
          <a:solidFill>
            <a:schemeClr val="tx1"/>
          </a:solidFill>
          <a:latin typeface="+mn-lt"/>
          <a:ea typeface="+mn-ea"/>
          <a:cs typeface="+mn-cs"/>
        </a:defRPr>
      </a:lvl6pPr>
      <a:lvl7pPr marL="11272007" algn="l" defTabSz="3757334" rtl="0" eaLnBrk="1" latinLnBrk="0" hangingPunct="1">
        <a:defRPr sz="7400" kern="1200">
          <a:solidFill>
            <a:schemeClr val="tx1"/>
          </a:solidFill>
          <a:latin typeface="+mn-lt"/>
          <a:ea typeface="+mn-ea"/>
          <a:cs typeface="+mn-cs"/>
        </a:defRPr>
      </a:lvl7pPr>
      <a:lvl8pPr marL="13150673" algn="l" defTabSz="3757334" rtl="0" eaLnBrk="1" latinLnBrk="0" hangingPunct="1">
        <a:defRPr sz="7400" kern="1200">
          <a:solidFill>
            <a:schemeClr val="tx1"/>
          </a:solidFill>
          <a:latin typeface="+mn-lt"/>
          <a:ea typeface="+mn-ea"/>
          <a:cs typeface="+mn-cs"/>
        </a:defRPr>
      </a:lvl8pPr>
      <a:lvl9pPr marL="15029342" algn="l" defTabSz="3757334" rtl="0" eaLnBrk="1" latinLnBrk="0" hangingPunct="1">
        <a:defRPr sz="7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uzeyfe@ufl.edu"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ight Triangle 5"/>
          <p:cNvSpPr/>
          <p:nvPr/>
        </p:nvSpPr>
        <p:spPr>
          <a:xfrm flipH="1">
            <a:off x="1" y="0"/>
            <a:ext cx="43891203" cy="32918400"/>
          </a:xfrm>
          <a:custGeom>
            <a:avLst/>
            <a:gdLst>
              <a:gd name="connsiteX0" fmla="*/ 0 w 21945600"/>
              <a:gd name="connsiteY0" fmla="*/ 8763000 h 8763000"/>
              <a:gd name="connsiteX1" fmla="*/ 0 w 21945600"/>
              <a:gd name="connsiteY1" fmla="*/ 0 h 8763000"/>
              <a:gd name="connsiteX2" fmla="*/ 21945600 w 21945600"/>
              <a:gd name="connsiteY2" fmla="*/ 8763000 h 8763000"/>
              <a:gd name="connsiteX3" fmla="*/ 0 w 21945600"/>
              <a:gd name="connsiteY3" fmla="*/ 8763000 h 8763000"/>
              <a:gd name="connsiteX0dup0" fmla="*/ 0 w 21945600"/>
              <a:gd name="connsiteY0dup0" fmla="*/ 8763000 h 8763000"/>
              <a:gd name="connsiteX1dup0" fmla="*/ 0 w 21945600"/>
              <a:gd name="connsiteY1dup0" fmla="*/ 0 h 8763000"/>
              <a:gd name="connsiteX2dup0" fmla="*/ 21945600 w 21945600"/>
              <a:gd name="connsiteY2dup0" fmla="*/ 8763000 h 8763000"/>
              <a:gd name="connsiteX3dup0" fmla="*/ 0 w 21945600"/>
              <a:gd name="connsiteY3dup0" fmla="*/ 8763000 h 8763000"/>
              <a:gd name="connsiteX0dup0dup1" fmla="*/ 0 w 21945600"/>
              <a:gd name="connsiteY0dup0dup1" fmla="*/ 8763000 h 8763000"/>
              <a:gd name="connsiteX1dup0dup1" fmla="*/ 0 w 21945600"/>
              <a:gd name="connsiteY1dup0dup1" fmla="*/ 0 h 8763000"/>
              <a:gd name="connsiteX2dup0dup1" fmla="*/ 21945600 w 21945600"/>
              <a:gd name="connsiteY2dup0dup1" fmla="*/ 8763000 h 8763000"/>
              <a:gd name="connsiteX3dup0dup1" fmla="*/ 0 w 21945600"/>
              <a:gd name="connsiteY3dup0dup1" fmla="*/ 8763000 h 8763000"/>
            </a:gdLst>
            <a:ahLst/>
            <a:cxnLst>
              <a:cxn ang="0">
                <a:pos x="connsiteX0dup0dup1" y="connsiteY0dup0dup1"/>
              </a:cxn>
              <a:cxn ang="0">
                <a:pos x="connsiteX1dup0dup1" y="connsiteY1dup0dup1"/>
              </a:cxn>
              <a:cxn ang="0">
                <a:pos x="connsiteX2dup0dup1" y="connsiteY2dup0dup1"/>
              </a:cxn>
              <a:cxn ang="0">
                <a:pos x="connsiteX3dup0dup1" y="connsiteY3dup0dup1"/>
              </a:cxn>
            </a:cxnLst>
            <a:rect l="l" t="t" r="r" b="b"/>
            <a:pathLst>
              <a:path w="21945600" h="8763000">
                <a:moveTo>
                  <a:pt x="0" y="8763000"/>
                </a:moveTo>
                <a:lnTo>
                  <a:pt x="0" y="0"/>
                </a:lnTo>
                <a:cubicBezTo>
                  <a:pt x="3561347" y="5712327"/>
                  <a:pt x="14249071" y="3471596"/>
                  <a:pt x="21945600" y="8763000"/>
                </a:cubicBezTo>
                <a:lnTo>
                  <a:pt x="0" y="8763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a:p>
        </p:txBody>
      </p:sp>
      <p:sp>
        <p:nvSpPr>
          <p:cNvPr id="31" name="Flowchart: Delay 30"/>
          <p:cNvSpPr/>
          <p:nvPr/>
        </p:nvSpPr>
        <p:spPr>
          <a:xfrm>
            <a:off x="304800" y="0"/>
            <a:ext cx="43129200" cy="32918400"/>
          </a:xfrm>
          <a:prstGeom prst="flowChartDelay">
            <a:avLst/>
          </a:prstGeom>
          <a:ln/>
        </p:spPr>
        <p:style>
          <a:lnRef idx="0">
            <a:schemeClr val="accent3"/>
          </a:lnRef>
          <a:fillRef idx="3">
            <a:schemeClr val="accent3"/>
          </a:fillRef>
          <a:effectRef idx="3">
            <a:schemeClr val="accent3"/>
          </a:effectRef>
          <a:fontRef idx="minor">
            <a:schemeClr val="lt1"/>
          </a:fontRef>
        </p:style>
        <p:txBody>
          <a:bodyPr rtlCol="0" anchor="ctr"/>
          <a:lstStyle>
            <a:defPPr>
              <a:defRPr kern="1200" smtId="4294967295"/>
            </a:defPPr>
          </a:lstStyle>
          <a:p>
            <a:pPr algn="ctr"/>
            <a:endParaRPr lang="en-US"/>
          </a:p>
        </p:txBody>
      </p:sp>
      <p:sp>
        <p:nvSpPr>
          <p:cNvPr id="32" name="Flowchart: Delay 31"/>
          <p:cNvSpPr/>
          <p:nvPr/>
        </p:nvSpPr>
        <p:spPr>
          <a:xfrm>
            <a:off x="-114304" y="40909"/>
            <a:ext cx="43053000" cy="32918400"/>
          </a:xfrm>
          <a:prstGeom prst="flowChartDelay">
            <a:avLst/>
          </a:prstGeom>
          <a:gradFill>
            <a:gsLst>
              <a:gs pos="0">
                <a:schemeClr val="bg2"/>
              </a:gs>
              <a:gs pos="100000">
                <a:schemeClr val="bg1"/>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dirty="0"/>
          </a:p>
        </p:txBody>
      </p:sp>
      <p:sp>
        <p:nvSpPr>
          <p:cNvPr id="33" name="Rectangle 10"/>
          <p:cNvSpPr>
            <a:spLocks noChangeArrowheads="1"/>
          </p:cNvSpPr>
          <p:nvPr/>
        </p:nvSpPr>
        <p:spPr bwMode="auto">
          <a:xfrm>
            <a:off x="32690991" y="13775224"/>
            <a:ext cx="7479509" cy="1025897"/>
          </a:xfrm>
          <a:prstGeom prst="rect">
            <a:avLst/>
          </a:prstGeom>
          <a:solidFill>
            <a:schemeClr val="accent2"/>
          </a:solidFill>
          <a:ln w="9525">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dirty="0">
                <a:solidFill>
                  <a:srgbClr val="FFFFFF"/>
                </a:solidFill>
              </a:rPr>
              <a:t>Selected References</a:t>
            </a:r>
          </a:p>
        </p:txBody>
      </p:sp>
      <p:sp>
        <p:nvSpPr>
          <p:cNvPr id="35" name="Rectangle 10"/>
          <p:cNvSpPr>
            <a:spLocks noChangeArrowheads="1"/>
          </p:cNvSpPr>
          <p:nvPr/>
        </p:nvSpPr>
        <p:spPr bwMode="auto">
          <a:xfrm>
            <a:off x="32613597" y="5775710"/>
            <a:ext cx="7479509" cy="1071575"/>
          </a:xfrm>
          <a:prstGeom prst="rect">
            <a:avLst/>
          </a:prstGeom>
          <a:solidFill>
            <a:schemeClr val="accent2"/>
          </a:solidFill>
          <a:ln w="9525">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a:solidFill>
                  <a:srgbClr val="FFFFFF"/>
                </a:solidFill>
              </a:rPr>
              <a:t>Conclusion</a:t>
            </a:r>
          </a:p>
        </p:txBody>
      </p:sp>
      <p:sp>
        <p:nvSpPr>
          <p:cNvPr id="36" name="TextBox 19"/>
          <p:cNvSpPr txBox="1">
            <a:spLocks noChangeArrowheads="1"/>
          </p:cNvSpPr>
          <p:nvPr/>
        </p:nvSpPr>
        <p:spPr bwMode="auto">
          <a:xfrm>
            <a:off x="3270462" y="7105696"/>
            <a:ext cx="7516226" cy="5262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r>
              <a:rPr lang="en-US" sz="2800" dirty="0"/>
              <a:t>        Student affairs provides various out-of-the classroom learning venues that support the learning and education of the “whole student” (</a:t>
            </a:r>
            <a:r>
              <a:rPr lang="en-US" sz="2800" dirty="0" err="1"/>
              <a:t>Sandeen</a:t>
            </a:r>
            <a:r>
              <a:rPr lang="en-US" sz="2800" dirty="0"/>
              <a:t>, 2004). The importance of the student affairs is well established. The function of student affairs is becoming more complex due to diverse age, academic, social or financial background of students (</a:t>
            </a:r>
            <a:r>
              <a:rPr lang="en-US" sz="2800" dirty="0" err="1"/>
              <a:t>Sandeen</a:t>
            </a:r>
            <a:r>
              <a:rPr lang="en-US" sz="2800" dirty="0"/>
              <a:t>, 2004). This study consists of the systematic review of the published articles regarding the impact of student affairs on learning or achievement.</a:t>
            </a:r>
          </a:p>
        </p:txBody>
      </p:sp>
      <p:sp>
        <p:nvSpPr>
          <p:cNvPr id="37" name="Rectangle 10"/>
          <p:cNvSpPr>
            <a:spLocks noChangeArrowheads="1"/>
          </p:cNvSpPr>
          <p:nvPr/>
        </p:nvSpPr>
        <p:spPr bwMode="auto">
          <a:xfrm>
            <a:off x="3307700" y="5786488"/>
            <a:ext cx="7516226" cy="1025897"/>
          </a:xfrm>
          <a:prstGeom prst="rect">
            <a:avLst/>
          </a:prstGeom>
          <a:solidFill>
            <a:schemeClr val="accent2"/>
          </a:solidFill>
          <a:ln w="12700">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dirty="0">
                <a:solidFill>
                  <a:srgbClr val="FFFFFF"/>
                </a:solidFill>
              </a:rPr>
              <a:t>Introduction</a:t>
            </a:r>
          </a:p>
        </p:txBody>
      </p:sp>
      <p:sp>
        <p:nvSpPr>
          <p:cNvPr id="40" name="Rectangle 10"/>
          <p:cNvSpPr>
            <a:spLocks noChangeArrowheads="1"/>
          </p:cNvSpPr>
          <p:nvPr/>
        </p:nvSpPr>
        <p:spPr bwMode="auto">
          <a:xfrm>
            <a:off x="3380377" y="12624770"/>
            <a:ext cx="7479509" cy="1025897"/>
          </a:xfrm>
          <a:prstGeom prst="rect">
            <a:avLst/>
          </a:prstGeom>
          <a:solidFill>
            <a:schemeClr val="accent2"/>
          </a:solidFill>
          <a:ln w="9525">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dirty="0">
                <a:solidFill>
                  <a:srgbClr val="FFFFFF"/>
                </a:solidFill>
              </a:rPr>
              <a:t>Methods</a:t>
            </a:r>
          </a:p>
        </p:txBody>
      </p:sp>
      <p:sp>
        <p:nvSpPr>
          <p:cNvPr id="41" name="Rectangle 10"/>
          <p:cNvSpPr>
            <a:spLocks noChangeArrowheads="1"/>
          </p:cNvSpPr>
          <p:nvPr/>
        </p:nvSpPr>
        <p:spPr bwMode="auto">
          <a:xfrm>
            <a:off x="11177625" y="5775360"/>
            <a:ext cx="7479509" cy="1025897"/>
          </a:xfrm>
          <a:prstGeom prst="rect">
            <a:avLst/>
          </a:prstGeom>
          <a:solidFill>
            <a:schemeClr val="accent2"/>
          </a:solidFill>
          <a:ln w="9525">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dirty="0">
                <a:solidFill>
                  <a:srgbClr val="FFFFFF"/>
                </a:solidFill>
              </a:rPr>
              <a:t>Procedures</a:t>
            </a:r>
          </a:p>
        </p:txBody>
      </p:sp>
      <p:sp>
        <p:nvSpPr>
          <p:cNvPr id="42" name="Rectangle 10"/>
          <p:cNvSpPr>
            <a:spLocks noChangeArrowheads="1"/>
          </p:cNvSpPr>
          <p:nvPr/>
        </p:nvSpPr>
        <p:spPr bwMode="auto">
          <a:xfrm>
            <a:off x="18961934" y="5740810"/>
            <a:ext cx="13144340" cy="1025897"/>
          </a:xfrm>
          <a:prstGeom prst="rect">
            <a:avLst/>
          </a:prstGeom>
          <a:solidFill>
            <a:schemeClr val="accent2"/>
          </a:solidFill>
          <a:ln w="9525">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dirty="0">
                <a:solidFill>
                  <a:srgbClr val="FFFFFF"/>
                </a:solidFill>
              </a:rPr>
              <a:t>Results</a:t>
            </a:r>
          </a:p>
        </p:txBody>
      </p:sp>
      <p:sp>
        <p:nvSpPr>
          <p:cNvPr id="45" name="Rectangle 44"/>
          <p:cNvSpPr/>
          <p:nvPr/>
        </p:nvSpPr>
        <p:spPr>
          <a:xfrm>
            <a:off x="3308562" y="13973363"/>
            <a:ext cx="7479509" cy="8149923"/>
          </a:xfrm>
          <a:prstGeom prst="rect">
            <a:avLst/>
          </a:prstGeom>
        </p:spPr>
        <p:txBody>
          <a:bodyPr wrap="square">
            <a:spAutoFit/>
          </a:bodyPr>
          <a:lstStyle>
            <a:defPPr>
              <a:defRPr kern="1200" smtId="4294967295"/>
            </a:defPPr>
          </a:lstStyle>
          <a:p>
            <a:pPr eaLnBrk="0" hangingPunct="0">
              <a:lnSpc>
                <a:spcPct val="110000"/>
              </a:lnSpc>
            </a:pPr>
            <a:r>
              <a:rPr lang="en-US" sz="2800" dirty="0">
                <a:latin typeface="Arial"/>
                <a:ea typeface="ＭＳ Ｐゴシック" pitchFamily="-106" charset="-128"/>
              </a:rPr>
              <a:t>        The current study was conducted by using the systematic review method. Systematic reviews can be accomplished with a comprehensive plan and search strategies to include all relevant articles to the particular topic. </a:t>
            </a:r>
            <a:r>
              <a:rPr lang="en-US" sz="2800" dirty="0" err="1">
                <a:latin typeface="Arial"/>
                <a:ea typeface="ＭＳ Ｐゴシック" pitchFamily="-106" charset="-128"/>
              </a:rPr>
              <a:t>Uman</a:t>
            </a:r>
            <a:r>
              <a:rPr lang="en-US" sz="2800" dirty="0">
                <a:latin typeface="Arial"/>
                <a:ea typeface="ＭＳ Ｐゴシック" pitchFamily="-106" charset="-128"/>
              </a:rPr>
              <a:t> (2011) provides eight stages to a systematic review: </a:t>
            </a:r>
          </a:p>
          <a:p>
            <a:pPr eaLnBrk="0" hangingPunct="0">
              <a:lnSpc>
                <a:spcPct val="110000"/>
              </a:lnSpc>
            </a:pPr>
            <a:r>
              <a:rPr lang="en-US" sz="2800" dirty="0">
                <a:latin typeface="Arial"/>
                <a:ea typeface="ＭＳ Ｐゴシック" pitchFamily="-106" charset="-128"/>
              </a:rPr>
              <a:t>   1 Formulate the review question</a:t>
            </a:r>
          </a:p>
          <a:p>
            <a:pPr eaLnBrk="0" hangingPunct="0">
              <a:lnSpc>
                <a:spcPct val="110000"/>
              </a:lnSpc>
            </a:pPr>
            <a:r>
              <a:rPr lang="en-US" sz="2800" dirty="0">
                <a:latin typeface="Arial"/>
                <a:ea typeface="ＭＳ Ｐゴシック" pitchFamily="-106" charset="-128"/>
              </a:rPr>
              <a:t>   2 Define inclusion and exclusion criteria</a:t>
            </a:r>
          </a:p>
          <a:p>
            <a:pPr eaLnBrk="0" hangingPunct="0">
              <a:lnSpc>
                <a:spcPct val="110000"/>
              </a:lnSpc>
            </a:pPr>
            <a:r>
              <a:rPr lang="en-US" sz="2800" dirty="0">
                <a:latin typeface="Arial"/>
                <a:ea typeface="ＭＳ Ｐゴシック" pitchFamily="-106" charset="-128"/>
              </a:rPr>
              <a:t>   3 Develop search strategies and locate studies</a:t>
            </a:r>
          </a:p>
          <a:p>
            <a:pPr eaLnBrk="0" hangingPunct="0">
              <a:lnSpc>
                <a:spcPct val="110000"/>
              </a:lnSpc>
            </a:pPr>
            <a:r>
              <a:rPr lang="en-US" sz="2800" dirty="0">
                <a:latin typeface="Arial"/>
                <a:ea typeface="ＭＳ Ｐゴシック" pitchFamily="-106" charset="-128"/>
              </a:rPr>
              <a:t>   4 Select studies</a:t>
            </a:r>
          </a:p>
          <a:p>
            <a:pPr eaLnBrk="0" hangingPunct="0">
              <a:lnSpc>
                <a:spcPct val="110000"/>
              </a:lnSpc>
            </a:pPr>
            <a:r>
              <a:rPr lang="en-US" sz="2800" dirty="0">
                <a:latin typeface="Arial"/>
                <a:ea typeface="ＭＳ Ｐゴシック" pitchFamily="-106" charset="-128"/>
              </a:rPr>
              <a:t>   5 Extract data</a:t>
            </a:r>
          </a:p>
          <a:p>
            <a:pPr eaLnBrk="0" hangingPunct="0">
              <a:lnSpc>
                <a:spcPct val="110000"/>
              </a:lnSpc>
            </a:pPr>
            <a:r>
              <a:rPr lang="en-US" sz="2800" dirty="0">
                <a:latin typeface="Arial"/>
                <a:ea typeface="ＭＳ Ｐゴシック" pitchFamily="-106" charset="-128"/>
              </a:rPr>
              <a:t>   6 Assess study quality</a:t>
            </a:r>
          </a:p>
          <a:p>
            <a:pPr eaLnBrk="0" hangingPunct="0">
              <a:lnSpc>
                <a:spcPct val="110000"/>
              </a:lnSpc>
            </a:pPr>
            <a:r>
              <a:rPr lang="en-US" sz="2800" dirty="0">
                <a:latin typeface="Arial"/>
                <a:ea typeface="ＭＳ Ｐゴシック" pitchFamily="-106" charset="-128"/>
              </a:rPr>
              <a:t>   7 Analyze and interpret results</a:t>
            </a:r>
          </a:p>
          <a:p>
            <a:pPr eaLnBrk="0" hangingPunct="0">
              <a:lnSpc>
                <a:spcPct val="110000"/>
              </a:lnSpc>
            </a:pPr>
            <a:r>
              <a:rPr lang="en-US" sz="2800" dirty="0">
                <a:latin typeface="Arial"/>
                <a:ea typeface="ＭＳ Ｐゴシック" pitchFamily="-106" charset="-128"/>
              </a:rPr>
              <a:t>   8 Disseminate findings</a:t>
            </a:r>
          </a:p>
          <a:p>
            <a:pPr algn="just">
              <a:lnSpc>
                <a:spcPct val="110000"/>
              </a:lnSpc>
            </a:pPr>
            <a:endParaRPr lang="en-US" sz="2800" b="1" dirty="0">
              <a:solidFill>
                <a:schemeClr val="tx2"/>
              </a:solidFill>
              <a:latin typeface="Arial" pitchFamily="34" charset="0"/>
              <a:cs typeface="Arial" pitchFamily="34" charset="0"/>
            </a:endParaRPr>
          </a:p>
        </p:txBody>
      </p:sp>
      <p:sp>
        <p:nvSpPr>
          <p:cNvPr id="46" name="Rectangle 45"/>
          <p:cNvSpPr/>
          <p:nvPr/>
        </p:nvSpPr>
        <p:spPr>
          <a:xfrm>
            <a:off x="11235768" y="7009020"/>
            <a:ext cx="7471488" cy="20947273"/>
          </a:xfrm>
          <a:prstGeom prst="rect">
            <a:avLst/>
          </a:prstGeom>
        </p:spPr>
        <p:txBody>
          <a:bodyPr wrap="square">
            <a:spAutoFit/>
          </a:bodyPr>
          <a:lstStyle>
            <a:defPPr>
              <a:defRPr kern="1200" smtId="4294967295"/>
            </a:defPPr>
          </a:lstStyle>
          <a:p>
            <a:pPr eaLnBrk="0" hangingPunct="0">
              <a:lnSpc>
                <a:spcPct val="110000"/>
              </a:lnSpc>
            </a:pPr>
            <a:r>
              <a:rPr lang="en-US" sz="2800" b="1" dirty="0">
                <a:latin typeface="Arial"/>
                <a:ea typeface="ＭＳ Ｐゴシック" pitchFamily="-106" charset="-128"/>
              </a:rPr>
              <a:t>Inclusion Criteria</a:t>
            </a:r>
          </a:p>
          <a:p>
            <a:pPr eaLnBrk="0" hangingPunct="0">
              <a:lnSpc>
                <a:spcPct val="110000"/>
              </a:lnSpc>
            </a:pPr>
            <a:r>
              <a:rPr lang="en-US" sz="2800" dirty="0">
                <a:latin typeface="Arial"/>
                <a:ea typeface="ＭＳ Ｐゴシック" pitchFamily="-106" charset="-128"/>
              </a:rPr>
              <a:t>        The purpose of this study is to review articles that provide exemplar work from student affairs. We want explore empirical findings that include an association between student affairs and student learning. Therefore, we created the following inclusion criteria for this poster study:</a:t>
            </a:r>
          </a:p>
          <a:p>
            <a:pPr eaLnBrk="0" hangingPunct="0">
              <a:lnSpc>
                <a:spcPct val="110000"/>
              </a:lnSpc>
            </a:pPr>
            <a:r>
              <a:rPr lang="en-US" sz="2800" dirty="0">
                <a:latin typeface="Arial"/>
                <a:ea typeface="ＭＳ Ｐゴシック" pitchFamily="-106" charset="-128"/>
              </a:rPr>
              <a:t>    1- The articles need to have a discussion or a comprehensive recommendation for student affairs professionals, or test the effectiveness of a program within student affairs. </a:t>
            </a:r>
          </a:p>
          <a:p>
            <a:pPr eaLnBrk="0" hangingPunct="0">
              <a:lnSpc>
                <a:spcPct val="110000"/>
              </a:lnSpc>
            </a:pPr>
            <a:r>
              <a:rPr lang="en-US" sz="2800" dirty="0">
                <a:latin typeface="Arial"/>
                <a:ea typeface="ＭＳ Ｐゴシック" pitchFamily="-106" charset="-128"/>
              </a:rPr>
              <a:t>    2- Only research or empirical studies where researchers used quantitative, qualitative or mixed methods will be included to the review. </a:t>
            </a:r>
          </a:p>
          <a:p>
            <a:pPr eaLnBrk="0" hangingPunct="0">
              <a:lnSpc>
                <a:spcPct val="110000"/>
              </a:lnSpc>
            </a:pPr>
            <a:r>
              <a:rPr lang="en-US" sz="2800" dirty="0">
                <a:latin typeface="Arial"/>
                <a:ea typeface="ＭＳ Ｐゴシック" pitchFamily="-106" charset="-128"/>
              </a:rPr>
              <a:t>    3- The articles need to provide evidence for the student learning, achievements or other positive outcomes.</a:t>
            </a:r>
          </a:p>
          <a:p>
            <a:pPr eaLnBrk="0" hangingPunct="0">
              <a:lnSpc>
                <a:spcPct val="110000"/>
              </a:lnSpc>
            </a:pPr>
            <a:r>
              <a:rPr lang="en-US" sz="2800" dirty="0">
                <a:latin typeface="Arial"/>
                <a:ea typeface="ＭＳ Ｐゴシック" pitchFamily="-106" charset="-128"/>
              </a:rPr>
              <a:t>    4- Only studies conducted in the US will be included in the review.</a:t>
            </a:r>
          </a:p>
          <a:p>
            <a:pPr eaLnBrk="0" hangingPunct="0">
              <a:lnSpc>
                <a:spcPct val="110000"/>
              </a:lnSpc>
            </a:pPr>
            <a:r>
              <a:rPr lang="en-US" sz="2800" dirty="0">
                <a:latin typeface="Arial"/>
                <a:ea typeface="ＭＳ Ｐゴシック" pitchFamily="-106" charset="-128"/>
              </a:rPr>
              <a:t>    5- Only peer reviewed articles will be included in the review.</a:t>
            </a:r>
          </a:p>
          <a:p>
            <a:pPr eaLnBrk="0" hangingPunct="0">
              <a:lnSpc>
                <a:spcPct val="110000"/>
              </a:lnSpc>
            </a:pPr>
            <a:endParaRPr lang="en-US" sz="2800" dirty="0">
              <a:latin typeface="Arial"/>
              <a:ea typeface="ＭＳ Ｐゴシック" pitchFamily="-106" charset="-128"/>
            </a:endParaRPr>
          </a:p>
          <a:p>
            <a:pPr eaLnBrk="0" hangingPunct="0">
              <a:lnSpc>
                <a:spcPct val="110000"/>
              </a:lnSpc>
            </a:pPr>
            <a:r>
              <a:rPr lang="en-US" sz="2800" b="1" dirty="0">
                <a:latin typeface="Arial"/>
                <a:ea typeface="ＭＳ Ｐゴシック" pitchFamily="-106" charset="-128"/>
              </a:rPr>
              <a:t>Article selection steps</a:t>
            </a:r>
          </a:p>
          <a:p>
            <a:pPr eaLnBrk="0" hangingPunct="0">
              <a:lnSpc>
                <a:spcPct val="110000"/>
              </a:lnSpc>
            </a:pPr>
            <a:r>
              <a:rPr lang="en-US" sz="2800" dirty="0">
                <a:latin typeface="Arial"/>
                <a:ea typeface="ＭＳ Ｐゴシック" pitchFamily="-106" charset="-128"/>
              </a:rPr>
              <a:t>        On August 22, 2018, a search was conducted on a publication database </a:t>
            </a:r>
            <a:r>
              <a:rPr lang="en-US" sz="2800" dirty="0" err="1">
                <a:latin typeface="Arial"/>
                <a:ea typeface="ＭＳ Ｐゴシック" pitchFamily="-106" charset="-128"/>
              </a:rPr>
              <a:t>PsycInfo</a:t>
            </a:r>
            <a:r>
              <a:rPr lang="en-US" sz="2800" dirty="0">
                <a:latin typeface="Arial"/>
                <a:ea typeface="ＭＳ Ｐゴシック" pitchFamily="-106" charset="-128"/>
              </a:rPr>
              <a:t> by using the EBSCOhost. The search terms included "Student affairs" AND "Assessment" OR “Evaluation" OR “Data" OR “Empirical studies" OR "Qualitative" OR “Quantitative" AND "Learning" OR “Outcomes" OR “Achievement". The result of the search provided 222 articles. When we added peer reviewed articles only the number decreased to 89 articles. After reading all the abstracts of the articles we ascertained that 28 articles met the inclusion criteria and provided empirical results for student affairs professionals.  After reading all of those articles we found that 9 articles were out of scope or included issues that did not pertain to our study. The final sample included 19 articles detailed in the following section. </a:t>
            </a:r>
          </a:p>
        </p:txBody>
      </p:sp>
      <p:sp>
        <p:nvSpPr>
          <p:cNvPr id="50" name="Rectangle 49"/>
          <p:cNvSpPr/>
          <p:nvPr/>
        </p:nvSpPr>
        <p:spPr>
          <a:xfrm>
            <a:off x="1" y="-40909"/>
            <a:ext cx="2666999" cy="32918400"/>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defPPr>
              <a:defRPr kern="1200" smtId="4294967295"/>
            </a:defPPr>
          </a:lstStyle>
          <a:p>
            <a:pPr algn="ctr"/>
            <a:endParaRPr lang="en-US"/>
          </a:p>
        </p:txBody>
      </p:sp>
      <p:cxnSp>
        <p:nvCxnSpPr>
          <p:cNvPr id="51" name="Straight Connector 50"/>
          <p:cNvCxnSpPr/>
          <p:nvPr/>
        </p:nvCxnSpPr>
        <p:spPr>
          <a:xfrm flipH="1">
            <a:off x="2971800" y="-40909"/>
            <a:ext cx="0" cy="32918400"/>
          </a:xfrm>
          <a:prstGeom prst="line">
            <a:avLst/>
          </a:prstGeom>
          <a:ln w="190500">
            <a:solidFill>
              <a:schemeClr val="accent3"/>
            </a:solidFill>
          </a:ln>
        </p:spPr>
        <p:style>
          <a:lnRef idx="1">
            <a:schemeClr val="accent1"/>
          </a:lnRef>
          <a:fillRef idx="0">
            <a:schemeClr val="accent1"/>
          </a:fillRef>
          <a:effectRef idx="0">
            <a:schemeClr val="accent1"/>
          </a:effectRef>
          <a:fontRef idx="minor">
            <a:schemeClr val="tx1"/>
          </a:fontRef>
        </p:style>
      </p:cxnSp>
      <p:sp>
        <p:nvSpPr>
          <p:cNvPr id="52" name="Text Placeholder 6"/>
          <p:cNvSpPr>
            <a:spLocks noGrp="1"/>
          </p:cNvSpPr>
          <p:nvPr>
            <p:ph type="body" sz="quarter" idx="13"/>
          </p:nvPr>
        </p:nvSpPr>
        <p:spPr>
          <a:xfrm>
            <a:off x="2667000" y="1567989"/>
            <a:ext cx="28422600" cy="2286000"/>
          </a:xfrm>
        </p:spPr>
        <p:txBody>
          <a:bodyPr/>
          <a:lstStyle>
            <a:defPPr>
              <a:defRPr kern="1200" smtId="4294967295"/>
            </a:defPPr>
          </a:lstStyle>
          <a:p>
            <a:pPr algn="ctr"/>
            <a:r>
              <a:rPr lang="en-US" dirty="0">
                <a:solidFill>
                  <a:schemeClr val="tx1"/>
                </a:solidFill>
              </a:rPr>
              <a:t>Exploring the impact of student affairs on student learning or student achievement throughout empirical studies: A systematic analysis of literature</a:t>
            </a:r>
          </a:p>
          <a:p>
            <a:endParaRPr lang="en-US" sz="5400" dirty="0">
              <a:latin typeface="Arial" pitchFamily="34" charset="0"/>
              <a:cs typeface="Arial" pitchFamily="34" charset="0"/>
            </a:endParaRPr>
          </a:p>
        </p:txBody>
      </p:sp>
      <p:sp>
        <p:nvSpPr>
          <p:cNvPr id="53" name="Text Placeholder 7"/>
          <p:cNvSpPr>
            <a:spLocks noGrp="1"/>
          </p:cNvSpPr>
          <p:nvPr>
            <p:ph type="body" sz="quarter" idx="14"/>
          </p:nvPr>
        </p:nvSpPr>
        <p:spPr>
          <a:xfrm>
            <a:off x="3213531" y="3629899"/>
            <a:ext cx="28727400" cy="1828800"/>
          </a:xfrm>
        </p:spPr>
        <p:txBody>
          <a:bodyPr/>
          <a:lstStyle>
            <a:defPPr>
              <a:defRPr kern="1200" smtId="4294967295"/>
            </a:defPPr>
          </a:lstStyle>
          <a:p>
            <a:r>
              <a:rPr lang="en-US" b="1" dirty="0" smtClean="0">
                <a:solidFill>
                  <a:schemeClr val="tx1"/>
                </a:solidFill>
                <a:latin typeface="Arial" pitchFamily="34" charset="0"/>
                <a:cs typeface="Arial" pitchFamily="34" charset="0"/>
              </a:rPr>
              <a:t>Huzeyfe Cakmakci </a:t>
            </a:r>
            <a:r>
              <a:rPr lang="en-US" dirty="0" smtClean="0">
                <a:solidFill>
                  <a:schemeClr val="tx1"/>
                </a:solidFill>
              </a:rPr>
              <a:t>&amp; </a:t>
            </a:r>
            <a:r>
              <a:rPr lang="en-US" dirty="0" err="1" smtClean="0">
                <a:solidFill>
                  <a:schemeClr val="tx1"/>
                </a:solidFill>
              </a:rPr>
              <a:t>Qichen</a:t>
            </a:r>
            <a:r>
              <a:rPr lang="en-US" dirty="0" smtClean="0">
                <a:solidFill>
                  <a:schemeClr val="tx1"/>
                </a:solidFill>
              </a:rPr>
              <a:t> (</a:t>
            </a:r>
            <a:r>
              <a:rPr lang="en-US" dirty="0" err="1" smtClean="0">
                <a:solidFill>
                  <a:schemeClr val="tx1"/>
                </a:solidFill>
              </a:rPr>
              <a:t>Ellu</a:t>
            </a:r>
            <a:r>
              <a:rPr lang="en-US" dirty="0" smtClean="0">
                <a:solidFill>
                  <a:schemeClr val="tx1"/>
                </a:solidFill>
              </a:rPr>
              <a:t>) Li</a:t>
            </a:r>
          </a:p>
          <a:p>
            <a:r>
              <a:rPr lang="en-US" b="1" dirty="0" smtClean="0">
                <a:solidFill>
                  <a:schemeClr val="tx1"/>
                </a:solidFill>
                <a:latin typeface="Arial" pitchFamily="34" charset="0"/>
                <a:cs typeface="Arial" pitchFamily="34" charset="0"/>
              </a:rPr>
              <a:t>University of Florida, Student Affairs, Office of Assessment and Research</a:t>
            </a:r>
            <a:endParaRPr lang="en-US" b="1" dirty="0">
              <a:solidFill>
                <a:schemeClr val="tx1"/>
              </a:solidFill>
              <a:latin typeface="Arial" pitchFamily="34" charset="0"/>
              <a:cs typeface="Arial" pitchFamily="34" charset="0"/>
            </a:endParaRPr>
          </a:p>
        </p:txBody>
      </p:sp>
      <p:sp>
        <p:nvSpPr>
          <p:cNvPr id="24" name="TextBox 21"/>
          <p:cNvSpPr txBox="1">
            <a:spLocks noChangeArrowheads="1"/>
          </p:cNvSpPr>
          <p:nvPr/>
        </p:nvSpPr>
        <p:spPr bwMode="auto">
          <a:xfrm>
            <a:off x="32650955" y="15054306"/>
            <a:ext cx="7479511" cy="10433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marL="342900" indent="-342900"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0" lvl="1" eaLnBrk="1" hangingPunct="1"/>
            <a:r>
              <a:rPr lang="en-US" sz="2800" dirty="0" err="1"/>
              <a:t>Brandenberger</a:t>
            </a:r>
            <a:r>
              <a:rPr lang="en-US" sz="2800" dirty="0"/>
              <a:t>, J. W., &amp; Bowman, N. A. (2015). Prosocial growth during college: Results of a national study. </a:t>
            </a:r>
            <a:r>
              <a:rPr lang="en-US" sz="2800" i="1" dirty="0"/>
              <a:t>Journal of Moral Education, 44</a:t>
            </a:r>
            <a:r>
              <a:rPr lang="en-US" sz="2800" dirty="0"/>
              <a:t>(3), 328-345. </a:t>
            </a:r>
          </a:p>
          <a:p>
            <a:pPr marL="0" lvl="1" eaLnBrk="1" hangingPunct="1"/>
            <a:endParaRPr lang="en-US" sz="2800" dirty="0"/>
          </a:p>
          <a:p>
            <a:pPr marL="0" lvl="1" eaLnBrk="1" hangingPunct="1"/>
            <a:r>
              <a:rPr lang="en-US" sz="2800" dirty="0"/>
              <a:t>Murray, J. L., </a:t>
            </a:r>
            <a:r>
              <a:rPr lang="en-US" sz="2800" dirty="0" err="1"/>
              <a:t>Naimoli</a:t>
            </a:r>
            <a:r>
              <a:rPr lang="en-US" sz="2800" dirty="0"/>
              <a:t>, P. H., Kagan, R. S., </a:t>
            </a:r>
            <a:r>
              <a:rPr lang="en-US" sz="2800" dirty="0" err="1"/>
              <a:t>Kirnan</a:t>
            </a:r>
            <a:r>
              <a:rPr lang="en-US" sz="2800" dirty="0"/>
              <a:t>, S. M., &amp; Snider, B. R. (2004). Reflections on the Use 	of Undergraduate Research to Support Student Affairs Assessment. </a:t>
            </a:r>
            <a:r>
              <a:rPr lang="en-US" sz="2800" i="1" dirty="0"/>
              <a:t>Journal of College Student Development, 45</a:t>
            </a:r>
            <a:r>
              <a:rPr lang="en-US" sz="2800" dirty="0"/>
              <a:t>(2), 243-252. </a:t>
            </a:r>
          </a:p>
          <a:p>
            <a:pPr marL="0" lvl="1" eaLnBrk="1" hangingPunct="1"/>
            <a:endParaRPr lang="en-US" sz="2800" dirty="0"/>
          </a:p>
          <a:p>
            <a:pPr marL="0" lvl="1" eaLnBrk="1" hangingPunct="1"/>
            <a:r>
              <a:rPr lang="en-US" sz="2800" dirty="0"/>
              <a:t>Pitcher, E. N., Camacho, T. P., </a:t>
            </a:r>
            <a:r>
              <a:rPr lang="en-US" sz="2800" dirty="0" err="1"/>
              <a:t>Renn</a:t>
            </a:r>
            <a:r>
              <a:rPr lang="en-US" sz="2800" dirty="0"/>
              <a:t>, K. A., &amp; Woodford, M. R. (2018). Affirming policies, programs, and supportive services: Using an organizational perspective to understand LGBTQ+ college student success. </a:t>
            </a:r>
            <a:r>
              <a:rPr lang="en-US" sz="2800" i="1" dirty="0"/>
              <a:t>Journal of Diversity In Higher Education, 11</a:t>
            </a:r>
            <a:r>
              <a:rPr lang="en-US" sz="2800" dirty="0"/>
              <a:t>(2), 117-132. </a:t>
            </a:r>
          </a:p>
          <a:p>
            <a:pPr marL="0" lvl="1" eaLnBrk="1" hangingPunct="1"/>
            <a:endParaRPr lang="en-US" sz="2800" dirty="0"/>
          </a:p>
          <a:p>
            <a:pPr marL="0" lvl="1" eaLnBrk="1" hangingPunct="1"/>
            <a:r>
              <a:rPr lang="en-US" sz="2800" dirty="0" err="1"/>
              <a:t>Sandeen</a:t>
            </a:r>
            <a:r>
              <a:rPr lang="en-US" sz="2800" dirty="0"/>
              <a:t>, A. (2004). Educating the whole student: The growing academic importance of student affairs. </a:t>
            </a:r>
            <a:r>
              <a:rPr lang="en-US" sz="2800" i="1" dirty="0"/>
              <a:t>Change: The Magazine of Higher Learning</a:t>
            </a:r>
            <a:r>
              <a:rPr lang="en-US" sz="2800" dirty="0"/>
              <a:t>, </a:t>
            </a:r>
            <a:r>
              <a:rPr lang="en-US" sz="2800" i="1" dirty="0"/>
              <a:t>36</a:t>
            </a:r>
            <a:r>
              <a:rPr lang="en-US" sz="2800" dirty="0"/>
              <a:t>(3), 28-33.</a:t>
            </a:r>
          </a:p>
          <a:p>
            <a:pPr marL="0" lvl="1" eaLnBrk="1" hangingPunct="1"/>
            <a:endParaRPr lang="en-US" sz="2800" dirty="0"/>
          </a:p>
        </p:txBody>
      </p:sp>
      <p:sp>
        <p:nvSpPr>
          <p:cNvPr id="25" name="TextBox 21"/>
          <p:cNvSpPr txBox="1">
            <a:spLocks noChangeArrowheads="1"/>
          </p:cNvSpPr>
          <p:nvPr/>
        </p:nvSpPr>
        <p:spPr bwMode="auto">
          <a:xfrm>
            <a:off x="20650200" y="7195504"/>
            <a:ext cx="7479511" cy="52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marL="342900" indent="-342900"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0" lvl="1" algn="just" eaLnBrk="1" hangingPunct="1"/>
            <a:r>
              <a:rPr lang="en-US" sz="2800" b="1" dirty="0">
                <a:solidFill>
                  <a:schemeClr val="tx2"/>
                </a:solidFill>
                <a:latin typeface="Arial" pitchFamily="34" charset="0"/>
                <a:cs typeface="Arial" pitchFamily="34" charset="0"/>
              </a:rPr>
              <a:t>Your text goes here. </a:t>
            </a:r>
          </a:p>
        </p:txBody>
      </p:sp>
      <p:pic>
        <p:nvPicPr>
          <p:cNvPr id="26" name="Picture 25"/>
          <p:cNvPicPr/>
          <p:nvPr/>
        </p:nvPicPr>
        <p:blipFill>
          <a:blip r:embed="rId2"/>
          <a:stretch>
            <a:fillRect/>
          </a:stretch>
        </p:blipFill>
        <p:spPr>
          <a:xfrm>
            <a:off x="3436177" y="21609151"/>
            <a:ext cx="7499176" cy="8509631"/>
          </a:xfrm>
          <a:prstGeom prst="rect">
            <a:avLst/>
          </a:prstGeom>
        </p:spPr>
      </p:pic>
      <p:sp>
        <p:nvSpPr>
          <p:cNvPr id="28" name="Rectangle 27"/>
          <p:cNvSpPr/>
          <p:nvPr/>
        </p:nvSpPr>
        <p:spPr>
          <a:xfrm>
            <a:off x="12420600" y="8893971"/>
            <a:ext cx="7471488" cy="566309"/>
          </a:xfrm>
          <a:prstGeom prst="rect">
            <a:avLst/>
          </a:prstGeom>
        </p:spPr>
        <p:txBody>
          <a:bodyPr wrap="square">
            <a:spAutoFit/>
          </a:bodyPr>
          <a:lstStyle>
            <a:defPPr>
              <a:defRPr kern="1200" smtId="4294967295"/>
            </a:defPPr>
          </a:lstStyle>
          <a:p>
            <a:pPr algn="just">
              <a:lnSpc>
                <a:spcPct val="110000"/>
              </a:lnSpc>
            </a:pPr>
            <a:endParaRPr lang="en-US" sz="2800" b="1" dirty="0">
              <a:solidFill>
                <a:schemeClr val="tx2"/>
              </a:solidFill>
              <a:latin typeface="Arial" pitchFamily="34" charset="0"/>
              <a:cs typeface="Arial" pitchFamily="34" charset="0"/>
            </a:endParaRPr>
          </a:p>
        </p:txBody>
      </p:sp>
      <p:sp>
        <p:nvSpPr>
          <p:cNvPr id="29" name="Rectangle 10"/>
          <p:cNvSpPr>
            <a:spLocks noChangeArrowheads="1"/>
          </p:cNvSpPr>
          <p:nvPr/>
        </p:nvSpPr>
        <p:spPr bwMode="auto">
          <a:xfrm>
            <a:off x="32613597" y="9346570"/>
            <a:ext cx="7479509" cy="1025897"/>
          </a:xfrm>
          <a:prstGeom prst="rect">
            <a:avLst/>
          </a:prstGeom>
          <a:solidFill>
            <a:schemeClr val="accent2"/>
          </a:solidFill>
          <a:ln w="9525">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dirty="0">
                <a:solidFill>
                  <a:srgbClr val="FFFFFF"/>
                </a:solidFill>
              </a:rPr>
              <a:t>Limitations</a:t>
            </a:r>
          </a:p>
        </p:txBody>
      </p:sp>
      <p:sp>
        <p:nvSpPr>
          <p:cNvPr id="30" name="TextBox 21"/>
          <p:cNvSpPr txBox="1">
            <a:spLocks noChangeArrowheads="1"/>
          </p:cNvSpPr>
          <p:nvPr/>
        </p:nvSpPr>
        <p:spPr bwMode="auto">
          <a:xfrm>
            <a:off x="32745579" y="10541537"/>
            <a:ext cx="7479511" cy="3539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marL="342900" indent="-342900"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0" lvl="1" eaLnBrk="1" hangingPunct="1"/>
            <a:r>
              <a:rPr lang="en-US" sz="2800" dirty="0"/>
              <a:t>        Researchers for the current study used only one publication database which would potentially limit the variety of the publications. In order to reach more empirical research articles other publication databases such as Eric, Web of Science, and Academic Search Premier should be used as well. </a:t>
            </a:r>
          </a:p>
          <a:p>
            <a:pPr marL="0" lvl="1" algn="just" eaLnBrk="1" hangingPunct="1"/>
            <a:endParaRPr lang="en-US" sz="2800" b="1" dirty="0">
              <a:solidFill>
                <a:schemeClr val="tx2"/>
              </a:solidFill>
              <a:latin typeface="Arial" pitchFamily="34" charset="0"/>
              <a:cs typeface="Arial" pitchFamily="34" charset="0"/>
            </a:endParaRPr>
          </a:p>
        </p:txBody>
      </p:sp>
      <p:sp>
        <p:nvSpPr>
          <p:cNvPr id="34" name="TextBox 21"/>
          <p:cNvSpPr txBox="1">
            <a:spLocks noChangeArrowheads="1"/>
          </p:cNvSpPr>
          <p:nvPr/>
        </p:nvSpPr>
        <p:spPr bwMode="auto">
          <a:xfrm>
            <a:off x="3450542" y="30139652"/>
            <a:ext cx="7479511" cy="769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marL="342900" indent="-342900"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0" lvl="1" algn="ctr" eaLnBrk="1" hangingPunct="1"/>
            <a:r>
              <a:rPr lang="en-US" sz="2200" dirty="0"/>
              <a:t>The diagram was retrieved from the Centre for Health and Communication and Participation. </a:t>
            </a:r>
            <a:endParaRPr lang="en-US" sz="2200" b="1" dirty="0">
              <a:solidFill>
                <a:schemeClr val="tx2"/>
              </a:solidFill>
              <a:latin typeface="Arial" pitchFamily="34" charset="0"/>
              <a:cs typeface="Arial" pitchFamily="34" charset="0"/>
            </a:endParaRPr>
          </a:p>
        </p:txBody>
      </p:sp>
      <p:sp>
        <p:nvSpPr>
          <p:cNvPr id="38" name="TextBox 21"/>
          <p:cNvSpPr txBox="1">
            <a:spLocks noChangeArrowheads="1"/>
          </p:cNvSpPr>
          <p:nvPr/>
        </p:nvSpPr>
        <p:spPr bwMode="auto">
          <a:xfrm>
            <a:off x="3270462" y="31828847"/>
            <a:ext cx="27355800" cy="492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marL="342900" indent="-342900"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0" lvl="1" algn="just" eaLnBrk="1" hangingPunct="1"/>
            <a:r>
              <a:rPr lang="en-US" sz="2600" b="1" dirty="0"/>
              <a:t>Researchers would like to thank Jerri Berri, Martha Massie, Shaun Boren, and Sam Kennedy for their support, feedback and contributions to the poster.</a:t>
            </a:r>
            <a:endParaRPr lang="en-US" sz="2600" b="1" dirty="0">
              <a:solidFill>
                <a:schemeClr val="tx2"/>
              </a:solidFill>
              <a:latin typeface="Arial" pitchFamily="34" charset="0"/>
              <a:cs typeface="Arial" pitchFamily="34" charset="0"/>
            </a:endParaRPr>
          </a:p>
        </p:txBody>
      </p:sp>
      <p:sp>
        <p:nvSpPr>
          <p:cNvPr id="39" name="Rectangle 10"/>
          <p:cNvSpPr>
            <a:spLocks noChangeArrowheads="1"/>
          </p:cNvSpPr>
          <p:nvPr/>
        </p:nvSpPr>
        <p:spPr bwMode="auto">
          <a:xfrm>
            <a:off x="32650955" y="25055130"/>
            <a:ext cx="7442151" cy="1025897"/>
          </a:xfrm>
          <a:prstGeom prst="rect">
            <a:avLst/>
          </a:prstGeom>
          <a:solidFill>
            <a:schemeClr val="accent2"/>
          </a:solidFill>
          <a:ln w="9525">
            <a:noFill/>
            <a:miter lim="800000"/>
          </a:ln>
          <a:effectLst>
            <a:outerShdw blurRad="50800" dist="38100" dir="2700000" algn="tl" rotWithShape="0">
              <a:prstClr val="black">
                <a:alpha val="40000"/>
              </a:prstClr>
            </a:outerShdw>
          </a:effectLst>
        </p:spPr>
        <p:txBody>
          <a:bodyPr wrap="none" lIns="137126" tIns="0" rIns="137126" bIns="0" anchor="t" anchorCtr="0"/>
          <a:lstStyle>
            <a:defPPr>
              <a:defRPr kern="1200" smtId="4294967295"/>
            </a:defPPr>
          </a:lstStyle>
          <a:p>
            <a:pPr algn="ctr" defTabSz="4702588">
              <a:defRPr/>
            </a:pPr>
            <a:r>
              <a:rPr lang="en-US" sz="4100" b="1" dirty="0">
                <a:solidFill>
                  <a:srgbClr val="FFFFFF"/>
                </a:solidFill>
              </a:rPr>
              <a:t>Contact information </a:t>
            </a:r>
          </a:p>
        </p:txBody>
      </p:sp>
      <p:sp>
        <p:nvSpPr>
          <p:cNvPr id="44" name="TextBox 21"/>
          <p:cNvSpPr txBox="1">
            <a:spLocks noChangeArrowheads="1"/>
          </p:cNvSpPr>
          <p:nvPr/>
        </p:nvSpPr>
        <p:spPr bwMode="auto">
          <a:xfrm>
            <a:off x="32411075" y="26322051"/>
            <a:ext cx="6553200" cy="1631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marL="342900" indent="-342900"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0" lvl="1" algn="ctr" eaLnBrk="1" hangingPunct="1"/>
            <a:r>
              <a:rPr lang="en-US" sz="2200" b="1" dirty="0">
                <a:latin typeface="Arial" pitchFamily="34" charset="0"/>
                <a:cs typeface="Arial" pitchFamily="34" charset="0"/>
              </a:rPr>
              <a:t>Huzeyfe Cakmakci</a:t>
            </a:r>
          </a:p>
          <a:p>
            <a:pPr marL="0" lvl="1" algn="ctr" eaLnBrk="1" hangingPunct="1"/>
            <a:r>
              <a:rPr lang="en-US" sz="2200" b="1" dirty="0">
                <a:latin typeface="Arial" pitchFamily="34" charset="0"/>
                <a:cs typeface="Arial" pitchFamily="34" charset="0"/>
                <a:hlinkClick r:id="rId3"/>
              </a:rPr>
              <a:t>Huzeyfe@ufl.edu</a:t>
            </a:r>
            <a:endParaRPr lang="en-US" sz="2200" b="1" dirty="0">
              <a:latin typeface="Arial" pitchFamily="34" charset="0"/>
              <a:cs typeface="Arial" pitchFamily="34" charset="0"/>
            </a:endParaRPr>
          </a:p>
          <a:p>
            <a:pPr marL="0" lvl="1" algn="ctr" eaLnBrk="1" hangingPunct="1"/>
            <a:r>
              <a:rPr lang="en-US" sz="1800" b="1" dirty="0">
                <a:latin typeface="Arial" pitchFamily="34" charset="0"/>
                <a:cs typeface="Arial" pitchFamily="34" charset="0"/>
              </a:rPr>
              <a:t>Office of Assessment and Research</a:t>
            </a:r>
            <a:r>
              <a:rPr lang="en-US" sz="1800" b="1" dirty="0" smtClean="0">
                <a:latin typeface="Arial" pitchFamily="34" charset="0"/>
                <a:cs typeface="Arial" pitchFamily="34" charset="0"/>
              </a:rPr>
              <a:t>,</a:t>
            </a:r>
          </a:p>
          <a:p>
            <a:pPr marL="0" lvl="1" algn="ctr" eaLnBrk="1" hangingPunct="1"/>
            <a:r>
              <a:rPr lang="en-US" sz="1800" b="1" dirty="0" smtClean="0">
                <a:latin typeface="Arial" pitchFamily="34" charset="0"/>
                <a:cs typeface="Arial" pitchFamily="34" charset="0"/>
              </a:rPr>
              <a:t> </a:t>
            </a:r>
            <a:r>
              <a:rPr lang="en-US" sz="1800" b="1" dirty="0">
                <a:latin typeface="Arial" pitchFamily="34" charset="0"/>
                <a:cs typeface="Arial" pitchFamily="34" charset="0"/>
              </a:rPr>
              <a:t>Student Affairs, </a:t>
            </a:r>
            <a:endParaRPr lang="en-US" sz="1800" b="1" dirty="0" smtClean="0">
              <a:latin typeface="Arial" pitchFamily="34" charset="0"/>
              <a:cs typeface="Arial" pitchFamily="34" charset="0"/>
            </a:endParaRPr>
          </a:p>
          <a:p>
            <a:pPr marL="0" lvl="1" algn="ctr" eaLnBrk="1" hangingPunct="1"/>
            <a:r>
              <a:rPr lang="en-US" b="1" dirty="0" smtClean="0">
                <a:latin typeface="Arial" pitchFamily="34" charset="0"/>
                <a:cs typeface="Arial" pitchFamily="34" charset="0"/>
              </a:rPr>
              <a:t>University </a:t>
            </a:r>
            <a:r>
              <a:rPr lang="en-US" b="1" dirty="0">
                <a:latin typeface="Arial" pitchFamily="34" charset="0"/>
                <a:cs typeface="Arial" pitchFamily="34" charset="0"/>
              </a:rPr>
              <a:t>of Florida</a:t>
            </a:r>
          </a:p>
        </p:txBody>
      </p:sp>
      <p:graphicFrame>
        <p:nvGraphicFramePr>
          <p:cNvPr id="5" name="Table 4">
            <a:extLst>
              <a:ext uri="{FF2B5EF4-FFF2-40B4-BE49-F238E27FC236}">
                <a16:creationId xmlns:a16="http://schemas.microsoft.com/office/drawing/2014/main" xmlns="" id="{427A5508-7CFE-45BE-847B-C1A65A34304C}"/>
              </a:ext>
            </a:extLst>
          </p:cNvPr>
          <p:cNvGraphicFramePr>
            <a:graphicFrameLocks noGrp="1"/>
          </p:cNvGraphicFramePr>
          <p:nvPr>
            <p:extLst>
              <p:ext uri="{D42A27DB-BD31-4B8C-83A1-F6EECF244321}">
                <p14:modId xmlns:p14="http://schemas.microsoft.com/office/powerpoint/2010/main" val="2509292130"/>
              </p:ext>
            </p:extLst>
          </p:nvPr>
        </p:nvGraphicFramePr>
        <p:xfrm>
          <a:off x="18961934" y="6925655"/>
          <a:ext cx="13144342" cy="23618166"/>
        </p:xfrm>
        <a:graphic>
          <a:graphicData uri="http://schemas.openxmlformats.org/drawingml/2006/table">
            <a:tbl>
              <a:tblPr firstRow="1" firstCol="1" bandRow="1">
                <a:tableStyleId>{F5AB1C69-6EDB-4FF4-983F-18BD219EF322}</a:tableStyleId>
              </a:tblPr>
              <a:tblGrid>
                <a:gridCol w="1548143">
                  <a:extLst>
                    <a:ext uri="{9D8B030D-6E8A-4147-A177-3AD203B41FA5}">
                      <a16:colId xmlns:a16="http://schemas.microsoft.com/office/drawing/2014/main" xmlns="" val="3145228265"/>
                    </a:ext>
                  </a:extLst>
                </a:gridCol>
                <a:gridCol w="1651353">
                  <a:extLst>
                    <a:ext uri="{9D8B030D-6E8A-4147-A177-3AD203B41FA5}">
                      <a16:colId xmlns:a16="http://schemas.microsoft.com/office/drawing/2014/main" xmlns="" val="4080891704"/>
                    </a:ext>
                  </a:extLst>
                </a:gridCol>
                <a:gridCol w="928886">
                  <a:extLst>
                    <a:ext uri="{9D8B030D-6E8A-4147-A177-3AD203B41FA5}">
                      <a16:colId xmlns:a16="http://schemas.microsoft.com/office/drawing/2014/main" xmlns="" val="678730507"/>
                    </a:ext>
                  </a:extLst>
                </a:gridCol>
                <a:gridCol w="1651353">
                  <a:extLst>
                    <a:ext uri="{9D8B030D-6E8A-4147-A177-3AD203B41FA5}">
                      <a16:colId xmlns:a16="http://schemas.microsoft.com/office/drawing/2014/main" xmlns="" val="339822394"/>
                    </a:ext>
                  </a:extLst>
                </a:gridCol>
                <a:gridCol w="7364607">
                  <a:extLst>
                    <a:ext uri="{9D8B030D-6E8A-4147-A177-3AD203B41FA5}">
                      <a16:colId xmlns:a16="http://schemas.microsoft.com/office/drawing/2014/main" xmlns="" val="2600965423"/>
                    </a:ext>
                  </a:extLst>
                </a:gridCol>
              </a:tblGrid>
              <a:tr h="514169">
                <a:tc>
                  <a:txBody>
                    <a:bodyPr/>
                    <a:lstStyle/>
                    <a:p>
                      <a:pPr marL="0" marR="0">
                        <a:lnSpc>
                          <a:spcPct val="107000"/>
                        </a:lnSpc>
                        <a:spcBef>
                          <a:spcPts val="0"/>
                        </a:spcBef>
                        <a:spcAft>
                          <a:spcPts val="0"/>
                        </a:spcAft>
                      </a:pPr>
                      <a:r>
                        <a:rPr lang="en-US" sz="2000">
                          <a:effectLst/>
                        </a:rPr>
                        <a:t>Study</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Area</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Methods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Main findings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438962155"/>
                  </a:ext>
                </a:extLst>
              </a:tr>
              <a:tr h="926749">
                <a:tc>
                  <a:txBody>
                    <a:bodyPr/>
                    <a:lstStyle/>
                    <a:p>
                      <a:pPr marL="0" marR="0">
                        <a:lnSpc>
                          <a:spcPct val="107000"/>
                        </a:lnSpc>
                        <a:spcBef>
                          <a:spcPts val="0"/>
                        </a:spcBef>
                        <a:spcAft>
                          <a:spcPts val="0"/>
                        </a:spcAft>
                      </a:pPr>
                      <a:r>
                        <a:rPr lang="en-US" sz="2000">
                          <a:effectLst/>
                        </a:rPr>
                        <a:t>Ott, Haertlein and Craig (2003)</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Health Center</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1300</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342900" marR="0" lvl="0" indent="-342900">
                        <a:lnSpc>
                          <a:spcPct val="107000"/>
                        </a:lnSpc>
                        <a:spcBef>
                          <a:spcPts val="0"/>
                        </a:spcBef>
                        <a:spcAft>
                          <a:spcPts val="0"/>
                        </a:spcAft>
                        <a:buFont typeface="Times-Roman"/>
                        <a:buChar char="-"/>
                      </a:pPr>
                      <a:r>
                        <a:rPr lang="en-US" sz="2000">
                          <a:effectLst/>
                        </a:rPr>
                        <a:t>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Authors emphasized the importance of the collaboration between faculty and student affairs professionals.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072936197"/>
                  </a:ext>
                </a:extLst>
              </a:tr>
              <a:tr h="1161027">
                <a:tc>
                  <a:txBody>
                    <a:bodyPr/>
                    <a:lstStyle/>
                    <a:p>
                      <a:pPr marL="0" marR="0">
                        <a:lnSpc>
                          <a:spcPct val="107000"/>
                        </a:lnSpc>
                        <a:spcBef>
                          <a:spcPts val="0"/>
                        </a:spcBef>
                        <a:spcAft>
                          <a:spcPts val="0"/>
                        </a:spcAft>
                      </a:pPr>
                      <a:r>
                        <a:rPr lang="en-US" sz="2000">
                          <a:effectLst/>
                        </a:rPr>
                        <a:t>Pitcher,Camacho, Renn and Woodford (2016)</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dirty="0">
                          <a:effectLst/>
                        </a:rPr>
                        <a:t>LGBTQ+ resource centers, student organizations</a:t>
                      </a:r>
                      <a:endParaRPr lang="en-US" sz="20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60</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Mixed methods</a:t>
                      </a:r>
                    </a:p>
                    <a:p>
                      <a:pPr marL="0" marR="0" indent="457200">
                        <a:lnSpc>
                          <a:spcPct val="107000"/>
                        </a:lnSpc>
                        <a:spcBef>
                          <a:spcPts val="0"/>
                        </a:spcBef>
                        <a:spcAft>
                          <a:spcPts val="0"/>
                        </a:spcAft>
                      </a:pPr>
                      <a:r>
                        <a:rPr lang="en-US" sz="2000">
                          <a:effectLst/>
                        </a:rPr>
                        <a:t>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In order to help LGBTQ+ student pursue college success, the campus should create a supportive environment. Higher education institutes should make improvements on policies, programs, and services to lead to higher LGBTQ+ student outcome.</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2589291254"/>
                  </a:ext>
                </a:extLst>
              </a:tr>
              <a:tr h="1384607">
                <a:tc>
                  <a:txBody>
                    <a:bodyPr/>
                    <a:lstStyle/>
                    <a:p>
                      <a:pPr marL="0" marR="0">
                        <a:lnSpc>
                          <a:spcPct val="107000"/>
                        </a:lnSpc>
                        <a:spcBef>
                          <a:spcPts val="0"/>
                        </a:spcBef>
                        <a:spcAft>
                          <a:spcPts val="0"/>
                        </a:spcAft>
                      </a:pPr>
                      <a:r>
                        <a:rPr lang="en-US" sz="2000">
                          <a:effectLst/>
                        </a:rPr>
                        <a:t>Schwitzer and Metzinger (2008)</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Counseling center</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115</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Mixed methods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Researchers state a clear relationship between the institute’s student learning points and the institute’s outcomes.</a:t>
                      </a:r>
                    </a:p>
                    <a:p>
                      <a:pPr marL="0" marR="0">
                        <a:lnSpc>
                          <a:spcPct val="107000"/>
                        </a:lnSpc>
                        <a:spcBef>
                          <a:spcPts val="0"/>
                        </a:spcBef>
                        <a:spcAft>
                          <a:spcPts val="0"/>
                        </a:spcAft>
                      </a:pPr>
                      <a:r>
                        <a:rPr lang="en-US" sz="2000">
                          <a:effectLst/>
                        </a:rPr>
                        <a:t>Additionally, researchers suggested a method which uses Student Learning</a:t>
                      </a:r>
                    </a:p>
                    <a:p>
                      <a:pPr marL="0" marR="0">
                        <a:lnSpc>
                          <a:spcPct val="107000"/>
                        </a:lnSpc>
                        <a:spcBef>
                          <a:spcPts val="0"/>
                        </a:spcBef>
                        <a:spcAft>
                          <a:spcPts val="0"/>
                        </a:spcAft>
                      </a:pPr>
                      <a:r>
                        <a:rPr lang="en-US" sz="2000">
                          <a:effectLst/>
                        </a:rPr>
                        <a:t>Imperative to evaluate the Counseling Center’s outcomes.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896387449"/>
                  </a:ext>
                </a:extLst>
              </a:tr>
              <a:tr h="1161027">
                <a:tc>
                  <a:txBody>
                    <a:bodyPr/>
                    <a:lstStyle/>
                    <a:p>
                      <a:pPr marL="0" marR="0">
                        <a:lnSpc>
                          <a:spcPct val="107000"/>
                        </a:lnSpc>
                        <a:spcBef>
                          <a:spcPts val="0"/>
                        </a:spcBef>
                        <a:spcAft>
                          <a:spcPts val="0"/>
                        </a:spcAft>
                      </a:pPr>
                      <a:r>
                        <a:rPr lang="en-US" sz="2000">
                          <a:effectLst/>
                        </a:rPr>
                        <a:t>Baker and Boland (2011)</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Campus</a:t>
                      </a:r>
                    </a:p>
                    <a:p>
                      <a:pPr marL="0" marR="0">
                        <a:lnSpc>
                          <a:spcPct val="107000"/>
                        </a:lnSpc>
                        <a:spcBef>
                          <a:spcPts val="0"/>
                        </a:spcBef>
                        <a:spcAft>
                          <a:spcPts val="0"/>
                        </a:spcAft>
                      </a:pPr>
                      <a:r>
                        <a:rPr lang="en-US" sz="2000">
                          <a:effectLst/>
                        </a:rPr>
                        <a:t>safety</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600</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dirty="0">
                          <a:effectLst/>
                        </a:rPr>
                        <a:t>The campus should increase safety features (e.g. security camera) and disseminate educational materials focused on safety precautions. The campus communities need to encourage their members to speak up and report an incident.</a:t>
                      </a:r>
                      <a:endParaRPr lang="en-US" sz="20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1025623068"/>
                  </a:ext>
                </a:extLst>
              </a:tr>
              <a:tr h="926749">
                <a:tc>
                  <a:txBody>
                    <a:bodyPr/>
                    <a:lstStyle/>
                    <a:p>
                      <a:pPr marL="0" marR="0">
                        <a:lnSpc>
                          <a:spcPct val="107000"/>
                        </a:lnSpc>
                        <a:spcBef>
                          <a:spcPts val="0"/>
                        </a:spcBef>
                        <a:spcAft>
                          <a:spcPts val="0"/>
                        </a:spcAft>
                      </a:pPr>
                      <a:r>
                        <a:rPr lang="en-US" sz="2000">
                          <a:effectLst/>
                        </a:rPr>
                        <a:t>LePeau (2018)</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Diversity</a:t>
                      </a:r>
                    </a:p>
                    <a:p>
                      <a:pPr marL="0" marR="0">
                        <a:lnSpc>
                          <a:spcPct val="107000"/>
                        </a:lnSpc>
                        <a:spcBef>
                          <a:spcPts val="0"/>
                        </a:spcBef>
                        <a:spcAft>
                          <a:spcPts val="0"/>
                        </a:spcAft>
                      </a:pPr>
                      <a:r>
                        <a:rPr lang="en-US" sz="2000">
                          <a:effectLst/>
                        </a:rPr>
                        <a:t>and inclusion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18</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Grounded theory</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The campus educators known as “social gadflies” should know by researcher, practitioners, and policymakers because they have made durable influences in campus environment through AA and SA corporation.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1541409837"/>
                  </a:ext>
                </a:extLst>
              </a:tr>
              <a:tr h="692470">
                <a:tc>
                  <a:txBody>
                    <a:bodyPr/>
                    <a:lstStyle/>
                    <a:p>
                      <a:pPr marL="0" marR="0">
                        <a:lnSpc>
                          <a:spcPct val="107000"/>
                        </a:lnSpc>
                        <a:spcBef>
                          <a:spcPts val="0"/>
                        </a:spcBef>
                        <a:spcAft>
                          <a:spcPts val="0"/>
                        </a:spcAft>
                      </a:pPr>
                      <a:r>
                        <a:rPr lang="en-US" sz="2000">
                          <a:effectLst/>
                        </a:rPr>
                        <a:t>Reynold and Chris (2008)</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Counseling centers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94</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Qualitative</a:t>
                      </a:r>
                    </a:p>
                    <a:p>
                      <a:pPr marL="0" marR="0">
                        <a:lnSpc>
                          <a:spcPct val="107000"/>
                        </a:lnSpc>
                        <a:spcBef>
                          <a:spcPts val="0"/>
                        </a:spcBef>
                        <a:spcAft>
                          <a:spcPts val="0"/>
                        </a:spcAft>
                      </a:pPr>
                      <a:r>
                        <a:rPr lang="en-US" sz="2000">
                          <a:effectLst/>
                        </a:rPr>
                        <a:t>case study</a:t>
                      </a:r>
                    </a:p>
                    <a:p>
                      <a:pPr marL="0" marR="0">
                        <a:lnSpc>
                          <a:spcPct val="107000"/>
                        </a:lnSpc>
                        <a:spcBef>
                          <a:spcPts val="0"/>
                        </a:spcBef>
                        <a:spcAft>
                          <a:spcPts val="0"/>
                        </a:spcAft>
                      </a:pPr>
                      <a:r>
                        <a:rPr lang="en-US" sz="2000">
                          <a:effectLst/>
                        </a:rPr>
                        <a:t>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Researcher indicates that students need more assistance and encouragement from counseling center staff to develop skills to manage the emotional regulation.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2286014901"/>
                  </a:ext>
                </a:extLst>
              </a:tr>
              <a:tr h="926749">
                <a:tc>
                  <a:txBody>
                    <a:bodyPr/>
                    <a:lstStyle/>
                    <a:p>
                      <a:pPr marL="0" marR="0">
                        <a:lnSpc>
                          <a:spcPct val="107000"/>
                        </a:lnSpc>
                        <a:spcBef>
                          <a:spcPts val="0"/>
                        </a:spcBef>
                        <a:spcAft>
                          <a:spcPts val="0"/>
                        </a:spcAft>
                      </a:pPr>
                      <a:r>
                        <a:rPr lang="en-US" sz="2000">
                          <a:effectLst/>
                        </a:rPr>
                        <a:t>Michael and Patricia (2002)</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development and advising center</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608</a:t>
                      </a:r>
                    </a:p>
                    <a:p>
                      <a:pPr marL="0" marR="0">
                        <a:lnSpc>
                          <a:spcPct val="107000"/>
                        </a:lnSpc>
                        <a:spcBef>
                          <a:spcPts val="0"/>
                        </a:spcBef>
                        <a:spcAft>
                          <a:spcPts val="0"/>
                        </a:spcAft>
                      </a:pPr>
                      <a:r>
                        <a:rPr lang="en-US" sz="2000">
                          <a:effectLst/>
                        </a:rPr>
                        <a:t>4703</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Mixed methods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Students on academic probation at the first end of the semester are significantly less likely to enroll in the next semester. Students’ learning strategies have high impacts on their academy performance and retention rate.</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1874211885"/>
                  </a:ext>
                </a:extLst>
              </a:tr>
              <a:tr h="926749">
                <a:tc>
                  <a:txBody>
                    <a:bodyPr/>
                    <a:lstStyle/>
                    <a:p>
                      <a:pPr marL="0" marR="0">
                        <a:lnSpc>
                          <a:spcPct val="107000"/>
                        </a:lnSpc>
                        <a:spcBef>
                          <a:spcPts val="0"/>
                        </a:spcBef>
                        <a:spcAft>
                          <a:spcPts val="0"/>
                        </a:spcAft>
                      </a:pPr>
                      <a:r>
                        <a:rPr lang="en-US" sz="2000" dirty="0">
                          <a:effectLst/>
                        </a:rPr>
                        <a:t>Shivpuri et al. (2006)</a:t>
                      </a:r>
                      <a:endParaRPr lang="en-US" sz="20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College admissions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644</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p>
                    <a:p>
                      <a:pPr marL="0" marR="0">
                        <a:lnSpc>
                          <a:spcPct val="107000"/>
                        </a:lnSpc>
                        <a:spcBef>
                          <a:spcPts val="0"/>
                        </a:spcBef>
                        <a:spcAft>
                          <a:spcPts val="0"/>
                        </a:spcAft>
                      </a:pPr>
                      <a:r>
                        <a:rPr lang="en-US" sz="2000">
                          <a:effectLst/>
                        </a:rPr>
                        <a:t>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dirty="0">
                          <a:effectLst/>
                        </a:rPr>
                        <a:t>A student who had higher SAT/ACT would be more successful in academic performance than those who had lower scores.</a:t>
                      </a:r>
                      <a:endParaRPr lang="en-US" sz="20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4230191574"/>
                  </a:ext>
                </a:extLst>
              </a:tr>
              <a:tr h="692470">
                <a:tc>
                  <a:txBody>
                    <a:bodyPr/>
                    <a:lstStyle/>
                    <a:p>
                      <a:pPr marL="0" marR="0">
                        <a:lnSpc>
                          <a:spcPct val="107000"/>
                        </a:lnSpc>
                        <a:spcBef>
                          <a:spcPts val="0"/>
                        </a:spcBef>
                        <a:spcAft>
                          <a:spcPts val="0"/>
                        </a:spcAft>
                      </a:pPr>
                      <a:r>
                        <a:rPr lang="en-US" sz="2000">
                          <a:effectLst/>
                        </a:rPr>
                        <a:t>Rhoads (1995)</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LGBT+ Diversity</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40</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Qualitative</a:t>
                      </a:r>
                    </a:p>
                    <a:p>
                      <a:pPr marL="0" marR="0">
                        <a:lnSpc>
                          <a:spcPct val="107000"/>
                        </a:lnSpc>
                        <a:spcBef>
                          <a:spcPts val="0"/>
                        </a:spcBef>
                        <a:spcAft>
                          <a:spcPts val="0"/>
                        </a:spcAft>
                      </a:pPr>
                      <a:r>
                        <a:rPr lang="en-US" sz="2000">
                          <a:effectLst/>
                        </a:rPr>
                        <a:t>ethnographic</a:t>
                      </a:r>
                    </a:p>
                    <a:p>
                      <a:pPr marL="0" marR="0">
                        <a:lnSpc>
                          <a:spcPct val="107000"/>
                        </a:lnSpc>
                        <a:spcBef>
                          <a:spcPts val="0"/>
                        </a:spcBef>
                        <a:spcAft>
                          <a:spcPts val="0"/>
                        </a:spcAft>
                      </a:pPr>
                      <a:r>
                        <a:rPr lang="en-US" sz="2000">
                          <a:effectLst/>
                        </a:rPr>
                        <a:t>study</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Affair staffs should develop strategies to prevent LGBTQ+ students experience harassment and discrimination.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299493792"/>
                  </a:ext>
                </a:extLst>
              </a:tr>
              <a:tr h="926749">
                <a:tc>
                  <a:txBody>
                    <a:bodyPr/>
                    <a:lstStyle/>
                    <a:p>
                      <a:pPr marL="0" marR="0">
                        <a:lnSpc>
                          <a:spcPct val="107000"/>
                        </a:lnSpc>
                        <a:spcBef>
                          <a:spcPts val="0"/>
                        </a:spcBef>
                        <a:spcAft>
                          <a:spcPts val="0"/>
                        </a:spcAft>
                      </a:pPr>
                      <a:r>
                        <a:rPr lang="en-US" sz="2000">
                          <a:effectLst/>
                        </a:rPr>
                        <a:t>Gulley (2018)</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affairs and academic affairs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17</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Qualitative</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The collaboration of AA and AS is motivated by student success. For better collaborative practice, all stakeholder should understand how their function aligned with the mission of their division and institution.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934428692"/>
                  </a:ext>
                </a:extLst>
              </a:tr>
              <a:tr h="926749">
                <a:tc>
                  <a:txBody>
                    <a:bodyPr/>
                    <a:lstStyle/>
                    <a:p>
                      <a:pPr marL="0" marR="0">
                        <a:lnSpc>
                          <a:spcPct val="107000"/>
                        </a:lnSpc>
                        <a:spcBef>
                          <a:spcPts val="0"/>
                        </a:spcBef>
                        <a:spcAft>
                          <a:spcPts val="0"/>
                        </a:spcAft>
                      </a:pPr>
                      <a:r>
                        <a:rPr lang="en-US" sz="2000">
                          <a:effectLst/>
                        </a:rPr>
                        <a:t>Nesheim et al. (2007)</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affairs and academic affairs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18 institutions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Qualitative</a:t>
                      </a:r>
                    </a:p>
                    <a:p>
                      <a:pPr marL="0" marR="0">
                        <a:lnSpc>
                          <a:spcPct val="107000"/>
                        </a:lnSpc>
                        <a:spcBef>
                          <a:spcPts val="0"/>
                        </a:spcBef>
                        <a:spcAft>
                          <a:spcPts val="0"/>
                        </a:spcAft>
                      </a:pPr>
                      <a:r>
                        <a:rPr lang="en-US" sz="2000">
                          <a:effectLst/>
                        </a:rPr>
                        <a:t>case study</a:t>
                      </a:r>
                    </a:p>
                    <a:p>
                      <a:pPr marL="0" marR="0">
                        <a:lnSpc>
                          <a:spcPct val="107000"/>
                        </a:lnSpc>
                        <a:spcBef>
                          <a:spcPts val="0"/>
                        </a:spcBef>
                        <a:spcAft>
                          <a:spcPts val="0"/>
                        </a:spcAft>
                      </a:pPr>
                      <a:r>
                        <a:rPr lang="en-US" sz="2000">
                          <a:effectLst/>
                        </a:rPr>
                        <a:t>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affairs and academic affairs partnership program can provide desired outcomes. Asking students what they are learning and how they are learning can provide valuable information.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595236901"/>
                  </a:ext>
                </a:extLst>
              </a:tr>
              <a:tr h="692470">
                <a:tc>
                  <a:txBody>
                    <a:bodyPr/>
                    <a:lstStyle/>
                    <a:p>
                      <a:pPr marL="0" marR="0">
                        <a:lnSpc>
                          <a:spcPct val="107000"/>
                        </a:lnSpc>
                        <a:spcBef>
                          <a:spcPts val="0"/>
                        </a:spcBef>
                        <a:spcAft>
                          <a:spcPts val="0"/>
                        </a:spcAft>
                      </a:pPr>
                      <a:r>
                        <a:rPr lang="en-US" sz="2000">
                          <a:effectLst/>
                        </a:rPr>
                        <a:t>Ting (2000)</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affairs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96</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p>
                    <a:p>
                      <a:pPr marL="0" marR="0">
                        <a:lnSpc>
                          <a:spcPct val="107000"/>
                        </a:lnSpc>
                        <a:spcBef>
                          <a:spcPts val="0"/>
                        </a:spcBef>
                        <a:spcAft>
                          <a:spcPts val="0"/>
                        </a:spcAft>
                      </a:pPr>
                      <a:r>
                        <a:rPr lang="en-US" sz="2000">
                          <a:effectLst/>
                        </a:rPr>
                        <a:t>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The researcher found that sat scores and selected noncognitive variables can provide information to predict academic performance among Asian American students.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205522978"/>
                  </a:ext>
                </a:extLst>
              </a:tr>
              <a:tr h="926749">
                <a:tc>
                  <a:txBody>
                    <a:bodyPr/>
                    <a:lstStyle/>
                    <a:p>
                      <a:pPr marL="0" marR="0">
                        <a:lnSpc>
                          <a:spcPct val="107000"/>
                        </a:lnSpc>
                        <a:spcBef>
                          <a:spcPts val="0"/>
                        </a:spcBef>
                        <a:spcAft>
                          <a:spcPts val="0"/>
                        </a:spcAft>
                      </a:pPr>
                      <a:r>
                        <a:rPr lang="en-US" sz="2000">
                          <a:effectLst/>
                        </a:rPr>
                        <a:t>Brandenberger and Bowman (2015)</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Higher education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1400</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p>
                    <a:p>
                      <a:pPr marL="0" marR="0">
                        <a:lnSpc>
                          <a:spcPct val="107000"/>
                        </a:lnSpc>
                        <a:spcBef>
                          <a:spcPts val="0"/>
                        </a:spcBef>
                        <a:spcAft>
                          <a:spcPts val="0"/>
                        </a:spcAft>
                      </a:pPr>
                      <a:r>
                        <a:rPr lang="en-US" sz="2000">
                          <a:effectLst/>
                        </a:rPr>
                        <a:t>Hierarchical</a:t>
                      </a:r>
                    </a:p>
                    <a:p>
                      <a:pPr marL="0" marR="0">
                        <a:lnSpc>
                          <a:spcPct val="107000"/>
                        </a:lnSpc>
                        <a:spcBef>
                          <a:spcPts val="0"/>
                        </a:spcBef>
                        <a:spcAft>
                          <a:spcPts val="0"/>
                        </a:spcAft>
                      </a:pPr>
                      <a:r>
                        <a:rPr lang="en-US" sz="2000">
                          <a:effectLst/>
                        </a:rPr>
                        <a:t>linear modeling</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Students college experience predicted on prosocial outcomes. Active forms of learning and engagement with diversity were suggested to improve prosocial outcomes.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519227588"/>
                  </a:ext>
                </a:extLst>
              </a:tr>
              <a:tr h="1161027">
                <a:tc>
                  <a:txBody>
                    <a:bodyPr/>
                    <a:lstStyle/>
                    <a:p>
                      <a:pPr marL="0" marR="0">
                        <a:lnSpc>
                          <a:spcPct val="107000"/>
                        </a:lnSpc>
                        <a:spcBef>
                          <a:spcPts val="0"/>
                        </a:spcBef>
                        <a:spcAft>
                          <a:spcPts val="0"/>
                        </a:spcAft>
                      </a:pPr>
                      <a:r>
                        <a:rPr lang="en-US" sz="2000">
                          <a:effectLst/>
                        </a:rPr>
                        <a:t>Miles (2011)</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governments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13</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Qualitative</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Students who participated in the interviews indicated that they wanted to work closely with administrators to improve their campuses. They desire to understand the procedure but wanted to have the freedom to challenge the tradition.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4170338758"/>
                  </a:ext>
                </a:extLst>
              </a:tr>
              <a:tr h="1395306">
                <a:tc>
                  <a:txBody>
                    <a:bodyPr/>
                    <a:lstStyle/>
                    <a:p>
                      <a:pPr marL="0" marR="0">
                        <a:lnSpc>
                          <a:spcPct val="107000"/>
                        </a:lnSpc>
                        <a:spcBef>
                          <a:spcPts val="0"/>
                        </a:spcBef>
                        <a:spcAft>
                          <a:spcPts val="0"/>
                        </a:spcAft>
                      </a:pPr>
                      <a:r>
                        <a:rPr lang="en-US" sz="2000">
                          <a:effectLst/>
                        </a:rPr>
                        <a:t>Murray et al. (2004)</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affairs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49</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p>
                    <a:p>
                      <a:pPr marL="0" marR="0">
                        <a:lnSpc>
                          <a:spcPct val="107000"/>
                        </a:lnSpc>
                        <a:spcBef>
                          <a:spcPts val="0"/>
                        </a:spcBef>
                        <a:spcAft>
                          <a:spcPts val="0"/>
                        </a:spcAft>
                      </a:pPr>
                      <a:r>
                        <a:rPr lang="en-US" sz="2000">
                          <a:effectLst/>
                        </a:rPr>
                        <a:t>Experimental</a:t>
                      </a:r>
                    </a:p>
                    <a:p>
                      <a:pPr marL="0" marR="0">
                        <a:lnSpc>
                          <a:spcPct val="107000"/>
                        </a:lnSpc>
                        <a:spcBef>
                          <a:spcPts val="0"/>
                        </a:spcBef>
                        <a:spcAft>
                          <a:spcPts val="0"/>
                        </a:spcAft>
                      </a:pPr>
                      <a:r>
                        <a:rPr lang="en-US" sz="2000">
                          <a:effectLst/>
                        </a:rPr>
                        <a:t>and control groups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Authors suggested that student affairs professionals should be familiar with faculty research related with the student affairs to establish collaboration. Research assistants who are trusted and well respected both from student affairs and faculty play a critical role in this collaboration.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1987115697"/>
                  </a:ext>
                </a:extLst>
              </a:tr>
              <a:tr h="692470">
                <a:tc>
                  <a:txBody>
                    <a:bodyPr/>
                    <a:lstStyle/>
                    <a:p>
                      <a:pPr marL="0" marR="0">
                        <a:lnSpc>
                          <a:spcPct val="107000"/>
                        </a:lnSpc>
                        <a:spcBef>
                          <a:spcPts val="0"/>
                        </a:spcBef>
                        <a:spcAft>
                          <a:spcPts val="0"/>
                        </a:spcAft>
                        <a:tabLst>
                          <a:tab pos="866775" algn="l"/>
                        </a:tabLst>
                      </a:pPr>
                      <a:r>
                        <a:rPr lang="en-US" sz="2000">
                          <a:effectLst/>
                        </a:rPr>
                        <a:t>Carpenter and Peña (2016)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Higher education</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14</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Qualitative</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dirty="0">
                          <a:effectLst/>
                        </a:rPr>
                        <a:t>First generation students have the ability to achieve self-authorship in the earlier stage of life.</a:t>
                      </a:r>
                      <a:endParaRPr lang="en-US" sz="20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179009674"/>
                  </a:ext>
                </a:extLst>
              </a:tr>
              <a:tr h="692470">
                <a:tc>
                  <a:txBody>
                    <a:bodyPr/>
                    <a:lstStyle/>
                    <a:p>
                      <a:pPr marL="0" marR="0">
                        <a:lnSpc>
                          <a:spcPct val="107000"/>
                        </a:lnSpc>
                        <a:spcBef>
                          <a:spcPts val="0"/>
                        </a:spcBef>
                        <a:spcAft>
                          <a:spcPts val="0"/>
                        </a:spcAft>
                      </a:pPr>
                      <a:r>
                        <a:rPr lang="en-US" sz="2000">
                          <a:effectLst/>
                        </a:rPr>
                        <a:t>Kochenour et al. (1997)</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Student affairs</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11000</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p>
                    <a:p>
                      <a:pPr marL="0" marR="0">
                        <a:lnSpc>
                          <a:spcPct val="107000"/>
                        </a:lnSpc>
                        <a:spcBef>
                          <a:spcPts val="0"/>
                        </a:spcBef>
                        <a:spcAft>
                          <a:spcPts val="0"/>
                        </a:spcAft>
                      </a:pPr>
                      <a:r>
                        <a:rPr lang="en-US" sz="2000">
                          <a:effectLst/>
                        </a:rPr>
                        <a:t>ANCOVA</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Supplemental instruction program is an effective program. Researchers suggested that student affairs professionals can use it to improve student development.</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1063360399"/>
                  </a:ext>
                </a:extLst>
              </a:tr>
              <a:tr h="926749">
                <a:tc>
                  <a:txBody>
                    <a:bodyPr/>
                    <a:lstStyle/>
                    <a:p>
                      <a:pPr marL="0" marR="0">
                        <a:lnSpc>
                          <a:spcPct val="107000"/>
                        </a:lnSpc>
                        <a:spcBef>
                          <a:spcPts val="0"/>
                        </a:spcBef>
                        <a:spcAft>
                          <a:spcPts val="0"/>
                        </a:spcAft>
                      </a:pPr>
                      <a:r>
                        <a:rPr lang="en-US" sz="2000">
                          <a:effectLst/>
                        </a:rPr>
                        <a:t>Edwards and McKelfresh (2002)</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Living learning center</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81</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p>
                    <a:p>
                      <a:pPr marL="0" marR="0">
                        <a:lnSpc>
                          <a:spcPct val="107000"/>
                        </a:lnSpc>
                        <a:spcBef>
                          <a:spcPts val="0"/>
                        </a:spcBef>
                        <a:spcAft>
                          <a:spcPts val="0"/>
                        </a:spcAft>
                      </a:pPr>
                      <a:r>
                        <a:rPr lang="en-US" sz="2000">
                          <a:effectLst/>
                        </a:rPr>
                        <a:t>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The result of the study revealed that living Ingersoll residential college had a positive impact on academic success.  </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879289602"/>
                  </a:ext>
                </a:extLst>
              </a:tr>
              <a:tr h="1161027">
                <a:tc>
                  <a:txBody>
                    <a:bodyPr/>
                    <a:lstStyle/>
                    <a:p>
                      <a:pPr marL="0" marR="0">
                        <a:lnSpc>
                          <a:spcPct val="107000"/>
                        </a:lnSpc>
                        <a:spcBef>
                          <a:spcPts val="0"/>
                        </a:spcBef>
                        <a:spcAft>
                          <a:spcPts val="0"/>
                        </a:spcAft>
                      </a:pPr>
                      <a:r>
                        <a:rPr lang="en-US" sz="2000">
                          <a:effectLst/>
                        </a:rPr>
                        <a:t>Scofield et al. (2017)</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Counseling center</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6473</a:t>
                      </a:r>
                    </a:p>
                    <a:p>
                      <a:pPr marL="0" marR="0">
                        <a:lnSpc>
                          <a:spcPct val="107000"/>
                        </a:lnSpc>
                        <a:spcBef>
                          <a:spcPts val="0"/>
                        </a:spcBef>
                        <a:spcAft>
                          <a:spcPts val="0"/>
                        </a:spcAft>
                      </a:pPr>
                      <a:r>
                        <a:rPr lang="en-US" sz="2000">
                          <a:effectLst/>
                        </a:rPr>
                        <a:t>7162</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a:effectLst/>
                        </a:rPr>
                        <a:t>Quantitative</a:t>
                      </a:r>
                    </a:p>
                    <a:p>
                      <a:pPr marL="0" marR="0">
                        <a:lnSpc>
                          <a:spcPct val="107000"/>
                        </a:lnSpc>
                        <a:spcBef>
                          <a:spcPts val="0"/>
                        </a:spcBef>
                        <a:spcAft>
                          <a:spcPts val="0"/>
                        </a:spcAft>
                      </a:pPr>
                      <a:r>
                        <a:rPr lang="en-US" sz="2000">
                          <a:effectLst/>
                        </a:rPr>
                        <a:t>ANOVA</a:t>
                      </a:r>
                      <a:endParaRPr lang="en-US" sz="20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tc>
                  <a:txBody>
                    <a:bodyPr/>
                    <a:lstStyle/>
                    <a:p>
                      <a:pPr marL="0" marR="0">
                        <a:lnSpc>
                          <a:spcPct val="107000"/>
                        </a:lnSpc>
                        <a:spcBef>
                          <a:spcPts val="0"/>
                        </a:spcBef>
                        <a:spcAft>
                          <a:spcPts val="0"/>
                        </a:spcAft>
                      </a:pPr>
                      <a:r>
                        <a:rPr lang="en-US" sz="2000" dirty="0">
                          <a:effectLst/>
                        </a:rPr>
                        <a:t>Counseling center clinicians should monitor the length of the student's treatment. Students who struggle the academically tend to use services more than average students. The length of treatment played an important role in the academic decision-making process.</a:t>
                      </a:r>
                      <a:endParaRPr lang="en-US" sz="20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xmlns="" val="3973476606"/>
                  </a:ext>
                </a:extLst>
              </a:tr>
            </a:tbl>
          </a:graphicData>
        </a:graphic>
      </p:graphicFrame>
      <p:sp>
        <p:nvSpPr>
          <p:cNvPr id="43" name="TextBox 21">
            <a:extLst>
              <a:ext uri="{FF2B5EF4-FFF2-40B4-BE49-F238E27FC236}">
                <a16:creationId xmlns:a16="http://schemas.microsoft.com/office/drawing/2014/main" xmlns="" id="{474BEBC9-2B3B-435A-A6B8-5A6569AD9E71}"/>
              </a:ext>
            </a:extLst>
          </p:cNvPr>
          <p:cNvSpPr txBox="1">
            <a:spLocks noChangeArrowheads="1"/>
          </p:cNvSpPr>
          <p:nvPr/>
        </p:nvSpPr>
        <p:spPr bwMode="auto">
          <a:xfrm>
            <a:off x="32722648" y="6971249"/>
            <a:ext cx="6907938" cy="2246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18" tIns="45709" rIns="91418" bIns="45709">
            <a:spAutoFit/>
          </a:bodyPr>
          <a:lstStyle>
            <a:defPPr>
              <a:defRPr kern="1200" smtId="4294967295"/>
            </a:defPPr>
            <a:lvl1pPr marL="342900" indent="-342900"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pPr marL="0" lvl="1" eaLnBrk="1" hangingPunct="1"/>
            <a:r>
              <a:rPr lang="en-US" sz="2800" dirty="0"/>
              <a:t>        The most consistent finding and </a:t>
            </a:r>
            <a:r>
              <a:rPr lang="en-US" sz="2800" dirty="0" smtClean="0"/>
              <a:t>suggestion </a:t>
            </a:r>
            <a:r>
              <a:rPr lang="en-US" sz="2800" dirty="0"/>
              <a:t>among these 19 articles was the collaboration between student affairs and faculty to improve student learning and development.  </a:t>
            </a:r>
            <a:endParaRPr lang="en-US" sz="2800" b="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40388710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5.10.08"/>
  <p:tag name="AS_TITLE" val="Aspose.Slides for .NET 4.0"/>
  <p:tag name="AS_VERSION" val="15.8.1.0"/>
</p:tagLst>
</file>

<file path=ppt/theme/theme1.xml><?xml version="1.0" encoding="utf-8"?>
<a:theme xmlns:a="http://schemas.openxmlformats.org/drawingml/2006/main" name="Office Them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2893</TotalTime>
  <Words>1515</Words>
  <Application>Microsoft Office PowerPoint</Application>
  <PresentationFormat>Custom</PresentationFormat>
  <Paragraphs>170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Ｐゴシック</vt:lpstr>
      <vt:lpstr>SimSun</vt:lpstr>
      <vt:lpstr>Arial</vt:lpstr>
      <vt:lpstr>Calibri</vt:lpstr>
      <vt:lpstr>Times-Roman</vt:lpstr>
      <vt:lpstr>Office Theme</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a scientific poster</dc:title>
  <dc:subject>Template For Scientific Poster Presentation</dc:subject>
  <dc:creator>Graphicsland/MakeSigns.com</dc:creator>
  <cp:keywords>scientific, research, template, custom, poster, presentation, symposium, printing, powerpoint, create, design, example, sample, download</cp:keywords>
  <dc:description>Download our scientific poster templates at no cost to you and get one step closer to making a great research poster.</dc:description>
  <cp:lastModifiedBy>Cakmakci,Huzeyfe</cp:lastModifiedBy>
  <cp:revision>58</cp:revision>
  <cp:lastPrinted>2018-09-12T08:26:57Z</cp:lastPrinted>
  <dcterms:modified xsi:type="dcterms:W3CDTF">2018-09-14T15:41:38Z</dcterms:modified>
  <cp:category>science research poster</cp:category>
</cp:coreProperties>
</file>